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EE62AA-420B-4638-B31D-FBDB53D7BA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1F6602F-8720-4B88-823E-E109BB635B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CDC934F-98D9-4822-90D6-59A9741A8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FD3BA-F951-4513-A523-1633A5AD9F38}" type="datetimeFigureOut">
              <a:rPr lang="hr-HR" smtClean="0"/>
              <a:t>31.3.2018.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5F0B733-00CD-4A82-8C0A-5D6978BF6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5E817E4-2AB1-414B-9565-78448792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0EA0-9B91-443B-ADAF-5E667372D0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22012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BDFA5F-547E-4709-A6DF-F9B7CCC83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C082179-7F03-4567-BCB6-823F981062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D9E06CF-90C0-4DBD-97DF-DC8A8A66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FD3BA-F951-4513-A523-1633A5AD9F38}" type="datetimeFigureOut">
              <a:rPr lang="hr-HR" smtClean="0"/>
              <a:t>31.3.2018.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3A990AD-0A66-4674-BE9D-54A257294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506B27E-EEF6-4B47-92B6-82A88510E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0EA0-9B91-443B-ADAF-5E667372D0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4543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3EDF6924-1AFF-41F3-AAED-E2DBB03C14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A0EF36A-3B79-4A15-A714-DBDFF0ECE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111B265-5103-42AF-9646-65A3C0134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FD3BA-F951-4513-A523-1633A5AD9F38}" type="datetimeFigureOut">
              <a:rPr lang="hr-HR" smtClean="0"/>
              <a:t>31.3.2018.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112B04A-449C-4F26-9D64-72E8DA363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50CD73D-945C-4421-ADC3-75E33F886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0EA0-9B91-443B-ADAF-5E667372D0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57483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4A7AF8-686B-4AA7-858A-BEAC48F14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20F890C-1875-4E8F-9A18-96A780A1E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BD99E9C-AF9C-4820-A9F9-E692016F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FD3BA-F951-4513-A523-1633A5AD9F38}" type="datetimeFigureOut">
              <a:rPr lang="hr-HR" smtClean="0"/>
              <a:t>31.3.2018.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86871FD-0FE8-45BF-9207-11C0C3B9E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E5B211E-648A-4BC9-A67B-C26360185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0EA0-9B91-443B-ADAF-5E667372D0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19346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1E64F4-D0DD-47B7-90D3-358973E6C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ECFA33F-9C10-4ECD-A6A3-43D6CE6DF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6598A86-C9F5-4B58-A3E9-59990595D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FD3BA-F951-4513-A523-1633A5AD9F38}" type="datetimeFigureOut">
              <a:rPr lang="hr-HR" smtClean="0"/>
              <a:t>31.3.2018.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8A28F65-B5BF-4140-B927-9D86FE5D6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ED77463-403C-49C7-88A3-5E60DC4DB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0EA0-9B91-443B-ADAF-5E667372D0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7180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836455-E9CB-4525-A83E-1519B5D50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E65E581-6299-4D14-BBC1-08BF35782C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F21064C-2572-4016-8F9E-36A98DDC9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997542B-DF0F-42EC-8FB7-46113B005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FD3BA-F951-4513-A523-1633A5AD9F38}" type="datetimeFigureOut">
              <a:rPr lang="hr-HR" smtClean="0"/>
              <a:t>31.3.2018.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6F9FFD8-55E5-4A5C-8B30-1926B191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B66EA40-5503-420C-BA8E-6CC3F9FD6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0EA0-9B91-443B-ADAF-5E667372D0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409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C4B86D-A6E9-4F37-8888-6D6D3749E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FFA3752-05FE-4A33-B66B-7E8F3F90D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22F188E-DE4C-4556-8A03-38A4E9D42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6A7F9DAB-05F1-42D8-AC27-82881E8C7D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923748B8-F1C2-4DB0-8B20-C3AB6EB3E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D8635D9-2FE0-4578-B4CE-0799AD3BE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FD3BA-F951-4513-A523-1633A5AD9F38}" type="datetimeFigureOut">
              <a:rPr lang="hr-HR" smtClean="0"/>
              <a:t>31.3.2018.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498C554F-DD3D-4968-B16F-A5445691E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EC795D15-871D-4521-A0EF-818A5EE7E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0EA0-9B91-443B-ADAF-5E667372D0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75930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3C3F83-FA58-4871-AF6D-F69A56D57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6D1FD80C-B92B-4BA4-89DE-5F5566823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FD3BA-F951-4513-A523-1633A5AD9F38}" type="datetimeFigureOut">
              <a:rPr lang="hr-HR" smtClean="0"/>
              <a:t>31.3.2018.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58759A6-6424-4BB9-87D0-1F0DB6877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989F04F-10C9-4EE5-BAD0-5D41BCD42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0EA0-9B91-443B-ADAF-5E667372D0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6317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0D41B22A-2A7B-40F8-86F7-01277F3D3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FD3BA-F951-4513-A523-1633A5AD9F38}" type="datetimeFigureOut">
              <a:rPr lang="hr-HR" smtClean="0"/>
              <a:t>31.3.2018.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4A563634-9CE2-4FF7-8382-D75D71993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97AB9545-F4A1-4FD0-B734-7E364A89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0EA0-9B91-443B-ADAF-5E667372D0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277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15DE08-78BA-474D-A5EB-7C87384A3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E498AB5-4F25-41D6-9859-1219473FA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A773DEF-1E7D-487A-9B2E-6CB075ED7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1F87ECD-585C-43C5-A4C9-B5AEDFF1D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FD3BA-F951-4513-A523-1633A5AD9F38}" type="datetimeFigureOut">
              <a:rPr lang="hr-HR" smtClean="0"/>
              <a:t>31.3.2018.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CE8DF18-68BC-4E05-B5ED-AF3A0F2F0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17B99B9-5047-4A9E-9685-A29A6AD9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0EA0-9B91-443B-ADAF-5E667372D0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0265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E5D509-4C51-4ADA-BA6A-3D791C253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DA03FC42-1CB1-4F62-9A3F-9DFC2640B1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07647E7-9AA0-4E35-929D-F82C3E81BC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BCF983F-AD31-4466-9AA5-C8E889E0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FD3BA-F951-4513-A523-1633A5AD9F38}" type="datetimeFigureOut">
              <a:rPr lang="hr-HR" smtClean="0"/>
              <a:t>31.3.2018.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C0BA4BF-9393-45DB-A810-58C6CB03D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87114A5-7016-462C-BB3C-D6F424922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F0EA0-9B91-443B-ADAF-5E667372D0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8794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A854DF65-8B86-4778-89A7-D6E56E2CA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7F43DB7-9710-4564-BE85-0421137EF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F2E0007-8866-4842-94F6-D1B5A4A69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FD3BA-F951-4513-A523-1633A5AD9F38}" type="datetimeFigureOut">
              <a:rPr lang="hr-HR" smtClean="0"/>
              <a:t>31.3.2018.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3E399DA-33B6-4DFD-AB1A-6C3C767396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DD86DD-9366-463E-AF05-3DBE8D6082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F0EA0-9B91-443B-ADAF-5E667372D04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487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C4C50E-E108-4363-A910-689F004A5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04427"/>
            <a:ext cx="9144000" cy="1124572"/>
          </a:xfrm>
        </p:spPr>
        <p:txBody>
          <a:bodyPr>
            <a:normAutofit fontScale="90000"/>
          </a:bodyPr>
          <a:lstStyle/>
          <a:p>
            <a:br>
              <a:rPr lang="hr-HR" dirty="0">
                <a:solidFill>
                  <a:schemeClr val="bg1"/>
                </a:solidFill>
                <a:effectLst/>
              </a:rPr>
            </a:br>
            <a:endParaRPr lang="hr-HR" dirty="0">
              <a:solidFill>
                <a:schemeClr val="bg1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69C70D1-6337-4F34-8C74-F40343EB52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43814"/>
            <a:ext cx="9144000" cy="25703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>
                <a:solidFill>
                  <a:schemeClr val="bg1"/>
                </a:solidFill>
              </a:rPr>
              <a:t>15. ŠKOLA OTVORENIH VRATA</a:t>
            </a:r>
          </a:p>
          <a:p>
            <a:pPr>
              <a:lnSpc>
                <a:spcPct val="150000"/>
              </a:lnSpc>
            </a:pPr>
            <a:r>
              <a:rPr lang="hr-HR" sz="3200" dirty="0">
                <a:solidFill>
                  <a:schemeClr val="bg1"/>
                </a:solidFill>
              </a:rPr>
              <a:t>Živa bića kopnenih voda </a:t>
            </a:r>
          </a:p>
          <a:p>
            <a:pPr>
              <a:lnSpc>
                <a:spcPct val="150000"/>
              </a:lnSpc>
            </a:pPr>
            <a:r>
              <a:rPr lang="hr-HR" sz="3200" dirty="0">
                <a:solidFill>
                  <a:schemeClr val="bg1"/>
                </a:solidFill>
              </a:rPr>
              <a:t>Radionica RIBIČIJA – 6. c razred </a:t>
            </a:r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76920FD5-DDDC-4249-B687-AF4875948D56}"/>
              </a:ext>
            </a:extLst>
          </p:cNvPr>
          <p:cNvSpPr/>
          <p:nvPr/>
        </p:nvSpPr>
        <p:spPr>
          <a:xfrm>
            <a:off x="384313" y="39707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OŠ DORE PEJAČEVIĆ </a:t>
            </a:r>
          </a:p>
          <a:p>
            <a:r>
              <a:rPr lang="hr-HR" b="1" dirty="0">
                <a:solidFill>
                  <a:schemeClr val="bg1"/>
                </a:solidFill>
              </a:rPr>
              <a:t>NAŠICE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92C09CA2-F53B-4FB8-9056-280D4CF7C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98072" y="438551"/>
            <a:ext cx="66516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C:\Documents and Settings\Libe\My Documents\My Pictures\EKO_SKOLA-_velika.jpg">
            <a:extLst>
              <a:ext uri="{FF2B5EF4-FFF2-40B4-BE49-F238E27FC236}">
                <a16:creationId xmlns:a16="http://schemas.microsoft.com/office/drawing/2014/main" id="{38AC9A28-F88B-4701-AF07-531C3FB58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8260" y="406801"/>
            <a:ext cx="1066800" cy="946150"/>
          </a:xfrm>
          <a:prstGeom prst="rect">
            <a:avLst/>
          </a:prstGeom>
          <a:noFill/>
        </p:spPr>
      </p:pic>
      <p:pic>
        <p:nvPicPr>
          <p:cNvPr id="7" name="Picture 10" descr="C:\Documents and Settings\Libe\My Documents\My Pictures\fee.jpg">
            <a:extLst>
              <a:ext uri="{FF2B5EF4-FFF2-40B4-BE49-F238E27FC236}">
                <a16:creationId xmlns:a16="http://schemas.microsoft.com/office/drawing/2014/main" id="{07408ABD-3DEB-446A-AF8B-7E91CA99D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23762" y="397070"/>
            <a:ext cx="800100" cy="914400"/>
          </a:xfrm>
          <a:prstGeom prst="rect">
            <a:avLst/>
          </a:prstGeom>
          <a:noFill/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DD4E1E2-514A-4DF5-9F97-2478A1203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8887" y="371752"/>
            <a:ext cx="1960006" cy="946150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CE007CE6-BF68-4524-A395-633D22C06B99}"/>
              </a:ext>
            </a:extLst>
          </p:cNvPr>
          <p:cNvSpPr txBox="1"/>
          <p:nvPr/>
        </p:nvSpPr>
        <p:spPr>
          <a:xfrm>
            <a:off x="8476504" y="6004507"/>
            <a:ext cx="3004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>
                <a:solidFill>
                  <a:schemeClr val="bg1"/>
                </a:solidFill>
              </a:rPr>
              <a:t>Leopoldina Vitković, prof.</a:t>
            </a:r>
          </a:p>
        </p:txBody>
      </p:sp>
    </p:spTree>
    <p:extLst>
      <p:ext uri="{BB962C8B-B14F-4D97-AF65-F5344CB8AC3E}">
        <p14:creationId xmlns:p14="http://schemas.microsoft.com/office/powerpoint/2010/main" val="1853641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7521DD34-C6F2-4402-9A01-962807DB656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Slika 15" descr="Slika na kojoj se prikazuje osoba, na zatvorenom, zid, grupa&#10;&#10;Opis je generiran uz vrlo visoku pouzdanost">
            <a:extLst>
              <a:ext uri="{FF2B5EF4-FFF2-40B4-BE49-F238E27FC236}">
                <a16:creationId xmlns:a16="http://schemas.microsoft.com/office/drawing/2014/main" id="{39436159-94FC-4C8A-818D-BFBE02028D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9" r="4572"/>
          <a:stretch/>
        </p:blipFill>
        <p:spPr>
          <a:xfrm>
            <a:off x="6417733" y="10"/>
            <a:ext cx="3270176" cy="3933487"/>
          </a:xfrm>
          <a:prstGeom prst="rect">
            <a:avLst/>
          </a:prstGeom>
        </p:spPr>
      </p:pic>
      <p:pic>
        <p:nvPicPr>
          <p:cNvPr id="9" name="Slika 8" descr="Slika na kojoj se prikazuje osoba, na zatvorenom, dijete, prijenosnik&#10;&#10;Opis je generiran uz vrlo visoku pouzdanost">
            <a:extLst>
              <a:ext uri="{FF2B5EF4-FFF2-40B4-BE49-F238E27FC236}">
                <a16:creationId xmlns:a16="http://schemas.microsoft.com/office/drawing/2014/main" id="{05C24125-1FCA-45DC-82B3-8B1CC88563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4463"/>
          <a:stretch/>
        </p:blipFill>
        <p:spPr>
          <a:xfrm>
            <a:off x="6417734" y="4019724"/>
            <a:ext cx="5774266" cy="2838276"/>
          </a:xfrm>
          <a:prstGeom prst="rect">
            <a:avLst/>
          </a:prstGeom>
        </p:spPr>
      </p:pic>
      <p:pic>
        <p:nvPicPr>
          <p:cNvPr id="14" name="Slika 13" descr="Slika na kojoj se prikazuje na zatvorenom, pod, odjeća, zid&#10;&#10;Opis je generiran uz visoku pouzdanost">
            <a:extLst>
              <a:ext uri="{FF2B5EF4-FFF2-40B4-BE49-F238E27FC236}">
                <a16:creationId xmlns:a16="http://schemas.microsoft.com/office/drawing/2014/main" id="{47D36AF0-0C95-429B-85F7-EA0062069E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5" r="3" b="11932"/>
          <a:stretch/>
        </p:blipFill>
        <p:spPr>
          <a:xfrm rot="5400000">
            <a:off x="9020339" y="761835"/>
            <a:ext cx="3933496" cy="2409826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B3DF2FE-3127-4495-A2B8-58412ABF1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760" y="1008711"/>
            <a:ext cx="5154507" cy="4024125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dirty="0"/>
              <a:t>Uvodni dio – oluja ideja u </a:t>
            </a:r>
            <a:r>
              <a:rPr lang="hr-HR" dirty="0" err="1"/>
              <a:t>mentimeteru</a:t>
            </a:r>
            <a:endParaRPr lang="hr-HR" dirty="0"/>
          </a:p>
          <a:p>
            <a:pPr marL="0" indent="0">
              <a:lnSpc>
                <a:spcPct val="150000"/>
              </a:lnSpc>
              <a:buNone/>
            </a:pPr>
            <a:endParaRPr lang="hr-HR" dirty="0"/>
          </a:p>
          <a:p>
            <a:pPr marL="0" indent="0">
              <a:lnSpc>
                <a:spcPct val="150000"/>
              </a:lnSpc>
              <a:buNone/>
            </a:pPr>
            <a:r>
              <a:rPr lang="hr-HR" dirty="0"/>
              <a:t>Glavni dio – rad u grupama</a:t>
            </a:r>
          </a:p>
          <a:p>
            <a:pPr marL="0" indent="0">
              <a:lnSpc>
                <a:spcPct val="150000"/>
              </a:lnSpc>
              <a:buNone/>
            </a:pPr>
            <a:endParaRPr lang="hr-HR" dirty="0"/>
          </a:p>
          <a:p>
            <a:pPr marL="0" indent="0">
              <a:lnSpc>
                <a:spcPct val="150000"/>
              </a:lnSpc>
              <a:buNone/>
            </a:pPr>
            <a:r>
              <a:rPr lang="hr-HR" dirty="0"/>
              <a:t>Završni dio – ponavljanje kroz kviz u </a:t>
            </a:r>
            <a:r>
              <a:rPr lang="hr-HR" dirty="0" err="1"/>
              <a:t>mentimeteru</a:t>
            </a:r>
            <a:r>
              <a:rPr lang="hr-HR" dirty="0"/>
              <a:t> i </a:t>
            </a:r>
            <a:r>
              <a:rPr lang="hr-HR" dirty="0" err="1"/>
              <a:t>plickersu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60829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likovni rezultat za digitalni mikroskop">
            <a:extLst>
              <a:ext uri="{FF2B5EF4-FFF2-40B4-BE49-F238E27FC236}">
                <a16:creationId xmlns:a16="http://schemas.microsoft.com/office/drawing/2014/main" id="{97DCA455-8BBD-4CB3-9BA2-99EFC04E97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" b="13640"/>
          <a:stretch/>
        </p:blipFill>
        <p:spPr bwMode="auto">
          <a:xfrm>
            <a:off x="-4" y="-6"/>
            <a:ext cx="1219200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Oval 70">
            <a:extLst>
              <a:ext uri="{FF2B5EF4-FFF2-40B4-BE49-F238E27FC236}">
                <a16:creationId xmlns:a16="http://schemas.microsoft.com/office/drawing/2014/main" id="{C99A8FB7-A79B-4BC9-9D56-B79587F6AA3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1217" y="267240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3" name="Freeform: Shape 72">
            <a:extLst>
              <a:ext uri="{FF2B5EF4-FFF2-40B4-BE49-F238E27FC236}">
                <a16:creationId xmlns:a16="http://schemas.microsoft.com/office/drawing/2014/main" id="{B23893E2-3349-46D7-A7AA-B9E447957FB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4" name="Freeform: Shape 74">
            <a:extLst>
              <a:ext uri="{FF2B5EF4-FFF2-40B4-BE49-F238E27FC236}">
                <a16:creationId xmlns:a16="http://schemas.microsoft.com/office/drawing/2014/main" id="{4BFC77B5-F38E-4A7D-80BD-C3A10B71776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4334" y="4032250"/>
            <a:ext cx="3227666" cy="2825750"/>
          </a:xfrm>
          <a:custGeom>
            <a:avLst/>
            <a:gdLst>
              <a:gd name="connsiteX0" fmla="*/ 1888600 w 3227666"/>
              <a:gd name="connsiteY0" fmla="*/ 0 h 2825750"/>
              <a:gd name="connsiteX1" fmla="*/ 3224042 w 3227666"/>
              <a:gd name="connsiteY1" fmla="*/ 553158 h 2825750"/>
              <a:gd name="connsiteX2" fmla="*/ 3227666 w 3227666"/>
              <a:gd name="connsiteY2" fmla="*/ 557146 h 2825750"/>
              <a:gd name="connsiteX3" fmla="*/ 3227666 w 3227666"/>
              <a:gd name="connsiteY3" fmla="*/ 2825750 h 2825750"/>
              <a:gd name="connsiteX4" fmla="*/ 250380 w 3227666"/>
              <a:gd name="connsiteY4" fmla="*/ 2825750 h 2825750"/>
              <a:gd name="connsiteX5" fmla="*/ 227944 w 3227666"/>
              <a:gd name="connsiteY5" fmla="*/ 2788819 h 2825750"/>
              <a:gd name="connsiteX6" fmla="*/ 0 w 3227666"/>
              <a:gd name="connsiteY6" fmla="*/ 1888600 h 2825750"/>
              <a:gd name="connsiteX7" fmla="*/ 1888600 w 3227666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7666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227666" y="557146"/>
                </a:lnTo>
                <a:lnTo>
                  <a:pt x="3227666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Slika 8" descr="Slika na kojoj se prikazuje pod, na zatvorenom, stol, drveni&#10;&#10;Opis je generiran uz vrlo visoku pouzdanost">
            <a:extLst>
              <a:ext uri="{FF2B5EF4-FFF2-40B4-BE49-F238E27FC236}">
                <a16:creationId xmlns:a16="http://schemas.microsoft.com/office/drawing/2014/main" id="{59DFEECA-8ADE-4C17-BF70-7EEDEA9056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4" b="20096"/>
          <a:stretch/>
        </p:blipFill>
        <p:spPr>
          <a:xfrm>
            <a:off x="5925809" y="2837001"/>
            <a:ext cx="2743200" cy="274320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7" name="Slika 6" descr="Slika na kojoj se prikazuje tanjur, hrana, na zatvorenom, zdjela&#10;&#10;Opis je generiran uz vrlo visoku pouzdanost">
            <a:extLst>
              <a:ext uri="{FF2B5EF4-FFF2-40B4-BE49-F238E27FC236}">
                <a16:creationId xmlns:a16="http://schemas.microsoft.com/office/drawing/2014/main" id="{02017767-A6A2-42DC-88EB-AAA733035D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2" r="2" b="31844"/>
          <a:stretch/>
        </p:blipFill>
        <p:spPr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pic>
        <p:nvPicPr>
          <p:cNvPr id="5" name="Slika 4" descr="Slika na kojoj se prikazuje na zatvorenom, pod, osoba, zid&#10;&#10;Opis je generiran uz vrlo visoku pouzdanost">
            <a:extLst>
              <a:ext uri="{FF2B5EF4-FFF2-40B4-BE49-F238E27FC236}">
                <a16:creationId xmlns:a16="http://schemas.microsoft.com/office/drawing/2014/main" id="{AFF033A6-8A81-495A-AEAB-6EEC845D53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68" b="-4"/>
          <a:stretch/>
        </p:blipFill>
        <p:spPr>
          <a:xfrm>
            <a:off x="9129290" y="4197216"/>
            <a:ext cx="3062710" cy="2660795"/>
          </a:xfrm>
          <a:custGeom>
            <a:avLst/>
            <a:gdLst>
              <a:gd name="connsiteX0" fmla="*/ 1723644 w 3062710"/>
              <a:gd name="connsiteY0" fmla="*/ 0 h 2660795"/>
              <a:gd name="connsiteX1" fmla="*/ 3053691 w 3062710"/>
              <a:gd name="connsiteY1" fmla="*/ 627247 h 2660795"/>
              <a:gd name="connsiteX2" fmla="*/ 3062710 w 3062710"/>
              <a:gd name="connsiteY2" fmla="*/ 639308 h 2660795"/>
              <a:gd name="connsiteX3" fmla="*/ 3062710 w 3062710"/>
              <a:gd name="connsiteY3" fmla="*/ 2660795 h 2660795"/>
              <a:gd name="connsiteX4" fmla="*/ 278239 w 3062710"/>
              <a:gd name="connsiteY4" fmla="*/ 2660795 h 2660795"/>
              <a:gd name="connsiteX5" fmla="*/ 208035 w 3062710"/>
              <a:gd name="connsiteY5" fmla="*/ 2545235 h 2660795"/>
              <a:gd name="connsiteX6" fmla="*/ 0 w 3062710"/>
              <a:gd name="connsiteY6" fmla="*/ 1723644 h 2660795"/>
              <a:gd name="connsiteX7" fmla="*/ 1723644 w 3062710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62710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AD50B2BA-776B-4A69-BB30-3DA2DE265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22" y="1162318"/>
            <a:ext cx="5734174" cy="185917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r-HR" sz="3600" b="1" dirty="0"/>
              <a:t>Mikroskopiranje digitalnim mikroskopom</a:t>
            </a:r>
            <a:br>
              <a:rPr lang="hr-HR" sz="2800" b="1" dirty="0"/>
            </a:br>
            <a:endParaRPr lang="hr-HR" sz="2800" b="1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14FFFF1-1DDE-4EEE-BAB4-97489E77E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16" y="3044687"/>
            <a:ext cx="4558309" cy="3426952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2400" dirty="0"/>
              <a:t>Cilj: Upoznati staničnu građu punoglavca</a:t>
            </a:r>
          </a:p>
          <a:p>
            <a:pPr marL="0" indent="0">
              <a:lnSpc>
                <a:spcPct val="150000"/>
              </a:lnSpc>
              <a:buNone/>
            </a:pPr>
            <a:endParaRPr lang="hr-HR" sz="2400" dirty="0"/>
          </a:p>
          <a:p>
            <a:pPr marL="0" indent="0">
              <a:lnSpc>
                <a:spcPct val="150000"/>
              </a:lnSpc>
              <a:buNone/>
            </a:pPr>
            <a:r>
              <a:rPr lang="hr-HR" sz="2400" dirty="0"/>
              <a:t>Zadatak: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2400" dirty="0"/>
              <a:t>Promotriti mikroskopsku građu žabljih jaja i punoglavca, te ljuske  ribe </a:t>
            </a:r>
          </a:p>
        </p:txBody>
      </p:sp>
    </p:spTree>
    <p:extLst>
      <p:ext uri="{BB962C8B-B14F-4D97-AF65-F5344CB8AC3E}">
        <p14:creationId xmlns:p14="http://schemas.microsoft.com/office/powerpoint/2010/main" val="723062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C99A8FB7-A79B-4BC9-9D56-B79587F6AA3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23893E2-3349-46D7-A7AA-B9E447957FB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B7592FE-10D1-4664-B623-353F47C8DF7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Slika 6" descr="Slika na kojoj se prikazuje stol, šalica, na zatvorenom, voda&#10;&#10;Opis je generiran uz vrlo visoku pouzdanost">
            <a:extLst>
              <a:ext uri="{FF2B5EF4-FFF2-40B4-BE49-F238E27FC236}">
                <a16:creationId xmlns:a16="http://schemas.microsoft.com/office/drawing/2014/main" id="{0062F1DA-8C37-48DF-875E-ADE5E64478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" r="-4" b="22075"/>
          <a:stretch/>
        </p:blipFill>
        <p:spPr>
          <a:xfrm>
            <a:off x="5969353" y="2815228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9" name="Slika 8" descr="Slika na kojoj se prikazuje osoba, stol, sjedenje, na zatvorenom&#10;&#10;Opis je generiran uz vrlo visoku pouzdanost">
            <a:extLst>
              <a:ext uri="{FF2B5EF4-FFF2-40B4-BE49-F238E27FC236}">
                <a16:creationId xmlns:a16="http://schemas.microsoft.com/office/drawing/2014/main" id="{60F0B753-8442-4C40-AAC6-1EBADC299D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1" r="2" b="27005"/>
          <a:stretch/>
        </p:blipFill>
        <p:spPr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pic>
        <p:nvPicPr>
          <p:cNvPr id="11" name="Slika 10" descr="Slika na kojoj se prikazuje osoba, stol, na zatvorenom, sjedenje&#10;&#10;Opis je generiran uz vrlo visoku pouzdanost">
            <a:extLst>
              <a:ext uri="{FF2B5EF4-FFF2-40B4-BE49-F238E27FC236}">
                <a16:creationId xmlns:a16="http://schemas.microsoft.com/office/drawing/2014/main" id="{B7944A67-2A2B-42FD-869E-8CA8F016C6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4" r="-4" b="-4"/>
          <a:stretch/>
        </p:blipFill>
        <p:spPr>
          <a:xfrm>
            <a:off x="9053088" y="4197217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A9F05E9-A099-436E-A8AF-1868DD74F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559" y="499537"/>
            <a:ext cx="5712824" cy="1325563"/>
          </a:xfrm>
        </p:spPr>
        <p:txBody>
          <a:bodyPr>
            <a:normAutofit/>
          </a:bodyPr>
          <a:lstStyle/>
          <a:p>
            <a:r>
              <a:rPr lang="hr-HR" b="1" dirty="0"/>
              <a:t>Pokus Površinska napetost vode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DA12DB5-852D-4B0B-A322-E382FA650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021" y="2422464"/>
            <a:ext cx="4558309" cy="4256632"/>
          </a:xfrm>
        </p:spPr>
        <p:txBody>
          <a:bodyPr anchor="t"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2400" dirty="0"/>
              <a:t>Cilj: Razumjeti kretanje gazivode i utjecaj zagađivača na život u vodi</a:t>
            </a:r>
          </a:p>
          <a:p>
            <a:pPr marL="0" indent="0">
              <a:lnSpc>
                <a:spcPct val="150000"/>
              </a:lnSpc>
              <a:buNone/>
            </a:pPr>
            <a:endParaRPr lang="hr-HR" sz="2400" dirty="0"/>
          </a:p>
          <a:p>
            <a:pPr marL="0" indent="0">
              <a:lnSpc>
                <a:spcPct val="150000"/>
              </a:lnSpc>
              <a:buNone/>
            </a:pPr>
            <a:r>
              <a:rPr lang="hr-HR" sz="2400" dirty="0"/>
              <a:t>Zadatak: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2400" dirty="0"/>
              <a:t>U čašu s vodom pažljivo položi iglu.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2400" dirty="0"/>
              <a:t>Zatim kapni par kapljica </a:t>
            </a:r>
            <a:r>
              <a:rPr lang="hr-HR" sz="2400" dirty="0" err="1"/>
              <a:t>deterđenta</a:t>
            </a:r>
            <a:r>
              <a:rPr lang="hr-HR" sz="2400" dirty="0"/>
              <a:t> i promatraj što se događa</a:t>
            </a:r>
          </a:p>
        </p:txBody>
      </p:sp>
    </p:spTree>
    <p:extLst>
      <p:ext uri="{BB962C8B-B14F-4D97-AF65-F5344CB8AC3E}">
        <p14:creationId xmlns:p14="http://schemas.microsoft.com/office/powerpoint/2010/main" val="672253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48">
            <a:extLst>
              <a:ext uri="{FF2B5EF4-FFF2-40B4-BE49-F238E27FC236}">
                <a16:creationId xmlns:a16="http://schemas.microsoft.com/office/drawing/2014/main" id="{7521DD34-C6F2-4402-9A01-962807DB656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Slika 8" descr="Slika na kojoj se prikazuje stol, osoba, sjedenje, zid&#10;&#10;Opis je generiran uz vrlo visoku pouzdanost">
            <a:extLst>
              <a:ext uri="{FF2B5EF4-FFF2-40B4-BE49-F238E27FC236}">
                <a16:creationId xmlns:a16="http://schemas.microsoft.com/office/drawing/2014/main" id="{642C2AF5-65C9-4AC4-964D-0FE5E3E71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9791"/>
          <a:stretch/>
        </p:blipFill>
        <p:spPr>
          <a:xfrm>
            <a:off x="6417733" y="10"/>
            <a:ext cx="3270176" cy="3933487"/>
          </a:xfrm>
          <a:prstGeom prst="rect">
            <a:avLst/>
          </a:prstGeom>
        </p:spPr>
      </p:pic>
      <p:pic>
        <p:nvPicPr>
          <p:cNvPr id="5" name="Slika 4" descr="Slika na kojoj se prikazuje na zatvorenom, osoba, zid&#10;&#10;Opis je generiran uz vrlo visoku pouzdanost">
            <a:extLst>
              <a:ext uri="{FF2B5EF4-FFF2-40B4-BE49-F238E27FC236}">
                <a16:creationId xmlns:a16="http://schemas.microsoft.com/office/drawing/2014/main" id="{58AAAD44-38D4-4025-9ED2-78D44771D1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1" r="28255" b="2"/>
          <a:stretch/>
        </p:blipFill>
        <p:spPr>
          <a:xfrm rot="5400000">
            <a:off x="7885729" y="2551729"/>
            <a:ext cx="2838276" cy="577426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E070259C-6522-45F3-A3BA-3F6BD3143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7" r="31590" b="1"/>
          <a:stretch/>
        </p:blipFill>
        <p:spPr>
          <a:xfrm>
            <a:off x="9782174" y="10"/>
            <a:ext cx="2409826" cy="393348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DBA6DAF-504D-4AF6-A1DC-4916150AC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59" y="450766"/>
            <a:ext cx="5154508" cy="1293028"/>
          </a:xfrm>
        </p:spPr>
        <p:txBody>
          <a:bodyPr>
            <a:normAutofit/>
          </a:bodyPr>
          <a:lstStyle/>
          <a:p>
            <a:r>
              <a:rPr lang="hr-HR" sz="3100" b="1" dirty="0"/>
              <a:t>Prepoznavanje vrsta pomoću kartica s QR kodovima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CE866BE-D98E-4691-B8BD-5BFC865D1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494" y="1743794"/>
            <a:ext cx="5154507" cy="478952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hr-HR" sz="8000" dirty="0"/>
              <a:t>Cilj: Naučiti prepoznati pojedine vrste kopnenih voda</a:t>
            </a:r>
          </a:p>
          <a:p>
            <a:pPr marL="0" indent="0">
              <a:lnSpc>
                <a:spcPct val="170000"/>
              </a:lnSpc>
              <a:buNone/>
            </a:pPr>
            <a:endParaRPr lang="hr-HR" sz="8000" dirty="0"/>
          </a:p>
          <a:p>
            <a:pPr marL="0" indent="0">
              <a:lnSpc>
                <a:spcPct val="170000"/>
              </a:lnSpc>
              <a:buNone/>
            </a:pPr>
            <a:r>
              <a:rPr lang="hr-HR" sz="8000" dirty="0"/>
              <a:t>Zadtak: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hr-HR" sz="8000" dirty="0"/>
              <a:t>Na mobitel instaliraj alat QR Skener, zatim u paru prepoznajte vrste na karticama. Jedan učenik prepoznaje vrste, a drugi skenira QR kod  i provjerava točnost. Zatim zamijenite uloge.</a:t>
            </a:r>
          </a:p>
          <a:p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545840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soba, na zatvorenom, pod, muškarac&#10;&#10;Opis je generiran uz vrlo visoku pouzdanost">
            <a:extLst>
              <a:ext uri="{FF2B5EF4-FFF2-40B4-BE49-F238E27FC236}">
                <a16:creationId xmlns:a16="http://schemas.microsoft.com/office/drawing/2014/main" id="{9A46DD0A-0490-4432-80FC-F8AFDE2003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" r="10245" b="1"/>
          <a:stretch/>
        </p:blipFill>
        <p:spPr>
          <a:xfrm rot="5400000">
            <a:off x="2763737" y="242503"/>
            <a:ext cx="3407774" cy="291745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238D01D-695F-45A4-B894-C9F8F3E9CB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1" r="1" b="7705"/>
          <a:stretch/>
        </p:blipFill>
        <p:spPr>
          <a:xfrm>
            <a:off x="20" y="3494314"/>
            <a:ext cx="5926333" cy="3363686"/>
          </a:xfrm>
          <a:prstGeom prst="rect">
            <a:avLst/>
          </a:prstGeom>
        </p:spPr>
      </p:pic>
      <p:pic>
        <p:nvPicPr>
          <p:cNvPr id="1026" name="Picture 2" descr="https://scontent.fzag1-1.fna.fbcdn.net/v/t34.0-12/29665998_1224811047653364_724406881_n.jpg?_nc_cat=0&amp;oh=bfd3478d11dd3ee5c8a00c953c23df2a&amp;oe=5ABEE04A">
            <a:extLst>
              <a:ext uri="{FF2B5EF4-FFF2-40B4-BE49-F238E27FC236}">
                <a16:creationId xmlns:a16="http://schemas.microsoft.com/office/drawing/2014/main" id="{7C1414FA-B342-4D42-BCC7-96F1EC56F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7" r="12830" b="2"/>
          <a:stretch/>
        </p:blipFill>
        <p:spPr bwMode="auto">
          <a:xfrm>
            <a:off x="20" y="10"/>
            <a:ext cx="2917436" cy="340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3B2E058-DB8A-4FB5-813F-E9991A301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484632"/>
            <a:ext cx="5299586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hr-HR" sz="4000"/>
              <a:t>D</a:t>
            </a:r>
            <a:r>
              <a:rPr lang="hr-HR" sz="4000" b="1"/>
              <a:t>ruštvena igra RIBIČIJA</a:t>
            </a:r>
            <a:endParaRPr lang="hr-HR" sz="400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354191C-B227-47D4-B7CB-55ED64D44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2121408"/>
            <a:ext cx="5118756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/>
              <a:t>Cilj: Naučiti prepoznati pojedine vrste riba</a:t>
            </a:r>
          </a:p>
          <a:p>
            <a:pPr marL="0" indent="0">
              <a:buNone/>
            </a:pPr>
            <a:endParaRPr lang="hr-HR" sz="2000"/>
          </a:p>
          <a:p>
            <a:pPr marL="0" indent="0">
              <a:buNone/>
            </a:pPr>
            <a:r>
              <a:rPr lang="hr-HR" sz="2000"/>
              <a:t>Zadatak:</a:t>
            </a:r>
          </a:p>
          <a:p>
            <a:pPr marL="0" indent="0">
              <a:buNone/>
            </a:pPr>
            <a:r>
              <a:rPr lang="hr-HR" sz="2000"/>
              <a:t>Odigrajte igru RIBIČIJA.</a:t>
            </a:r>
          </a:p>
          <a:p>
            <a:pPr marL="0" indent="0">
              <a:buNone/>
            </a:pPr>
            <a:r>
              <a:rPr lang="hr-HR" sz="2000"/>
              <a:t>Igra se temelji na prepoznavanju vrsta slatkovodnih riba</a:t>
            </a:r>
          </a:p>
        </p:txBody>
      </p:sp>
    </p:spTree>
    <p:extLst>
      <p:ext uri="{BB962C8B-B14F-4D97-AF65-F5344CB8AC3E}">
        <p14:creationId xmlns:p14="http://schemas.microsoft.com/office/powerpoint/2010/main" val="1786235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BAB42C-3BCC-45B4-9193-E370BC80E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756" y="0"/>
            <a:ext cx="10515600" cy="1325563"/>
          </a:xfrm>
        </p:spPr>
        <p:txBody>
          <a:bodyPr>
            <a:normAutofit/>
          </a:bodyPr>
          <a:lstStyle/>
          <a:p>
            <a:r>
              <a:rPr lang="hr-HR" sz="3600" b="1" dirty="0">
                <a:solidFill>
                  <a:schemeClr val="bg1"/>
                </a:solidFill>
              </a:rPr>
              <a:t>Digitalne igre</a:t>
            </a:r>
            <a:r>
              <a:rPr lang="hr-HR" sz="3600" dirty="0">
                <a:solidFill>
                  <a:schemeClr val="bg1"/>
                </a:solidFill>
              </a:rPr>
              <a:t> </a:t>
            </a:r>
            <a:r>
              <a:rPr lang="hr-HR" sz="3600" b="1" dirty="0">
                <a:solidFill>
                  <a:schemeClr val="bg1"/>
                </a:solidFill>
              </a:rPr>
              <a:t>uhvati insekte i životni ciklus žabe</a:t>
            </a:r>
            <a:endParaRPr lang="hr-HR" sz="3600" dirty="0">
              <a:solidFill>
                <a:schemeClr val="bg1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8AE2DD6E-D2CB-4BAC-9CCE-6BDA3F46EE51}"/>
              </a:ext>
            </a:extLst>
          </p:cNvPr>
          <p:cNvSpPr txBox="1"/>
          <p:nvPr/>
        </p:nvSpPr>
        <p:spPr>
          <a:xfrm>
            <a:off x="586879" y="1779687"/>
            <a:ext cx="333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dirty="0">
                <a:solidFill>
                  <a:schemeClr val="bg1"/>
                </a:solidFill>
              </a:rPr>
              <a:t>Cilj: Upoznati način ishrane žabe i razvojni ciklus žabe</a:t>
            </a:r>
          </a:p>
          <a:p>
            <a:pPr>
              <a:lnSpc>
                <a:spcPct val="150000"/>
              </a:lnSpc>
            </a:pPr>
            <a:endParaRPr lang="hr-HR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r-HR" sz="2400" dirty="0">
                <a:solidFill>
                  <a:schemeClr val="bg1"/>
                </a:solidFill>
              </a:rPr>
              <a:t>Zadatak: </a:t>
            </a:r>
          </a:p>
          <a:p>
            <a:pPr>
              <a:lnSpc>
                <a:spcPct val="150000"/>
              </a:lnSpc>
            </a:pPr>
            <a:r>
              <a:rPr lang="hr-HR" sz="2400" dirty="0">
                <a:solidFill>
                  <a:schemeClr val="bg1"/>
                </a:solidFill>
              </a:rPr>
              <a:t>Odigrajte digitalne igre uhvati insekte i igra životni ciklus žabe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4358F284-E260-479A-A43A-744453EE4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819" y="1498219"/>
            <a:ext cx="2667221" cy="2057094"/>
          </a:xfrm>
          <a:prstGeom prst="rect">
            <a:avLst/>
          </a:prstGeom>
        </p:spPr>
      </p:pic>
      <p:pic>
        <p:nvPicPr>
          <p:cNvPr id="8" name="Slika 7" descr="Slika na kojoj se prikazuje osoba, na zatvorenom, dijete, prijenosnik&#10;&#10;Opis je generiran uz vrlo visoku pouzdanost">
            <a:extLst>
              <a:ext uri="{FF2B5EF4-FFF2-40B4-BE49-F238E27FC236}">
                <a16:creationId xmlns:a16="http://schemas.microsoft.com/office/drawing/2014/main" id="{01BA61E6-58D2-43FF-8756-CFA316D8A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251" y="4013420"/>
            <a:ext cx="3524549" cy="2643412"/>
          </a:xfrm>
          <a:prstGeom prst="rect">
            <a:avLst/>
          </a:prstGeom>
        </p:spPr>
      </p:pic>
      <p:pic>
        <p:nvPicPr>
          <p:cNvPr id="10" name="Slika 9" descr="Slika na kojoj se prikazuje osoba, na zatvorenom, sjedenje, prijenosnik&#10;&#10;Opis je generiran uz vrlo visoku pouzdanost">
            <a:extLst>
              <a:ext uri="{FF2B5EF4-FFF2-40B4-BE49-F238E27FC236}">
                <a16:creationId xmlns:a16="http://schemas.microsoft.com/office/drawing/2014/main" id="{DD8316F6-B8B0-4824-A67D-A5D5884BC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26" y="1498219"/>
            <a:ext cx="3143533" cy="2357650"/>
          </a:xfrm>
          <a:prstGeom prst="rect">
            <a:avLst/>
          </a:prstGeom>
        </p:spPr>
      </p:pic>
      <p:pic>
        <p:nvPicPr>
          <p:cNvPr id="13" name="Slika 12" descr="Slika na kojoj se prikazuje osoba, na zatvorenom, pod, stol&#10;&#10;Opis je generiran uz vrlo visoku pouzdanost">
            <a:extLst>
              <a:ext uri="{FF2B5EF4-FFF2-40B4-BE49-F238E27FC236}">
                <a16:creationId xmlns:a16="http://schemas.microsoft.com/office/drawing/2014/main" id="{2CF55B35-7623-4019-9FDD-5DF5B4321F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511" y="4017278"/>
            <a:ext cx="3524548" cy="264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25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osoba, na zatvorenom, zid, mlado&#10;&#10;Opis je generiran uz vrlo visoku pouzdanost">
            <a:extLst>
              <a:ext uri="{FF2B5EF4-FFF2-40B4-BE49-F238E27FC236}">
                <a16:creationId xmlns:a16="http://schemas.microsoft.com/office/drawing/2014/main" id="{F524563B-9845-45D7-B135-9BE2029C12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3" b="551"/>
          <a:stretch/>
        </p:blipFill>
        <p:spPr>
          <a:xfrm rot="5400000">
            <a:off x="6443132" y="1109133"/>
            <a:ext cx="6858000" cy="463973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EF70E86-2201-4F45-98B3-70858BB1C6E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755226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6B8CD8A-89A7-4D71-A1AE-D77833DB9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54496" cy="1828800"/>
          </a:xfrm>
        </p:spPr>
        <p:txBody>
          <a:bodyPr>
            <a:normAutofit/>
          </a:bodyPr>
          <a:lstStyle/>
          <a:p>
            <a:r>
              <a:rPr lang="hr-HR" sz="4100" dirty="0">
                <a:solidFill>
                  <a:schemeClr val="bg1"/>
                </a:solidFill>
              </a:rPr>
              <a:t>Učenik s posebnim potrebama – sljepoća</a:t>
            </a:r>
            <a:br>
              <a:rPr lang="hr-HR" sz="4100" dirty="0">
                <a:solidFill>
                  <a:schemeClr val="bg1"/>
                </a:solidFill>
              </a:rPr>
            </a:br>
            <a:endParaRPr lang="hr-HR" sz="4100" dirty="0">
              <a:solidFill>
                <a:schemeClr val="bg1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29E0A29-C97E-4B6D-9FED-E1CA625CD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2576"/>
            <a:ext cx="6254496" cy="385876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2400" dirty="0">
                <a:solidFill>
                  <a:schemeClr val="bg1"/>
                </a:solidFill>
              </a:rPr>
              <a:t>Integrirani rad s ostalim učenicima u grupama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2400" dirty="0">
                <a:solidFill>
                  <a:schemeClr val="bg1"/>
                </a:solidFill>
              </a:rPr>
              <a:t>Zadatci: </a:t>
            </a:r>
          </a:p>
          <a:p>
            <a:pPr>
              <a:lnSpc>
                <a:spcPct val="150000"/>
              </a:lnSpc>
            </a:pPr>
            <a:r>
              <a:rPr lang="hr-HR" sz="2400" dirty="0">
                <a:solidFill>
                  <a:schemeClr val="bg1"/>
                </a:solidFill>
              </a:rPr>
              <a:t>Osjetilom opipa upoznati vanjsku građu </a:t>
            </a:r>
            <a:r>
              <a:rPr lang="hr-HR" sz="2400">
                <a:solidFill>
                  <a:schemeClr val="bg1"/>
                </a:solidFill>
              </a:rPr>
              <a:t>ribe </a:t>
            </a:r>
            <a:endParaRPr lang="hr-HR" sz="2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hr-HR" sz="2400" dirty="0">
                <a:solidFill>
                  <a:schemeClr val="bg1"/>
                </a:solidFill>
              </a:rPr>
              <a:t>Osjetilom opipa naučiti prepoznati oblik životinje izrezane na kartonu (žaba, riba, punoglavac, bezupka)</a:t>
            </a:r>
          </a:p>
          <a:p>
            <a:pPr marL="0" indent="0">
              <a:buNone/>
            </a:pPr>
            <a:endParaRPr lang="hr-H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726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1">
            <a:extLst>
              <a:ext uri="{FF2B5EF4-FFF2-40B4-BE49-F238E27FC236}">
                <a16:creationId xmlns:a16="http://schemas.microsoft.com/office/drawing/2014/main" id="{432691CC-4AB8-48AF-B822-EBF7F4E9E6C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1407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6A8E1B4-B839-4C58-B08A-F0B09458080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513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Slika 6" descr="Slika na kojoj se prikazuje prijenosnik, na zatvorenom, zid, računalo&#10;&#10;Opis je generiran uz vrlo visoku pouzdanost">
            <a:extLst>
              <a:ext uri="{FF2B5EF4-FFF2-40B4-BE49-F238E27FC236}">
                <a16:creationId xmlns:a16="http://schemas.microsoft.com/office/drawing/2014/main" id="{10548501-8189-478F-93EA-F14EB4772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2" r="-4" b="13267"/>
          <a:stretch/>
        </p:blipFill>
        <p:spPr>
          <a:xfrm>
            <a:off x="6355999" y="1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pic>
        <p:nvPicPr>
          <p:cNvPr id="5" name="Slika 4" descr="Slika na kojoj se prikazuje osoba, na zatvorenom, stol, zid&#10;&#10;Opis je generiran uz vrlo visoku pouzdanost">
            <a:extLst>
              <a:ext uri="{FF2B5EF4-FFF2-40B4-BE49-F238E27FC236}">
                <a16:creationId xmlns:a16="http://schemas.microsoft.com/office/drawing/2014/main" id="{AAB1D143-6BB5-4DA8-BBE3-03F03EF1F5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" r="-1" b="-1"/>
          <a:stretch/>
        </p:blipFill>
        <p:spPr>
          <a:xfrm>
            <a:off x="7390912" y="3075259"/>
            <a:ext cx="4801088" cy="3782741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A721B4E-ABA4-4753-9080-3AA18FAEC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927" y="1290350"/>
            <a:ext cx="5272888" cy="4277300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2400" dirty="0"/>
              <a:t>Od mase za modeliranje izraditi model ribe, punoglavca, žabe, zmije i kornjače</a:t>
            </a:r>
          </a:p>
          <a:p>
            <a:pPr>
              <a:lnSpc>
                <a:spcPct val="150000"/>
              </a:lnSpc>
            </a:pPr>
            <a:endParaRPr lang="hr-HR" sz="2400" dirty="0"/>
          </a:p>
          <a:p>
            <a:pPr>
              <a:lnSpc>
                <a:spcPct val="150000"/>
              </a:lnSpc>
            </a:pPr>
            <a:r>
              <a:rPr lang="hr-HR" sz="2400" dirty="0"/>
              <a:t>Poslušati audio zapis glasanja žaba i ptica močvarica, te ih naučiti prepoznati </a:t>
            </a:r>
          </a:p>
          <a:p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3398910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277</Words>
  <Application>Microsoft Office PowerPoint</Application>
  <PresentationFormat>Široki zaslon</PresentationFormat>
  <Paragraphs>47</Paragraphs>
  <Slides>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sustava Office</vt:lpstr>
      <vt:lpstr> </vt:lpstr>
      <vt:lpstr>PowerPoint prezentacija</vt:lpstr>
      <vt:lpstr>Mikroskopiranje digitalnim mikroskopom </vt:lpstr>
      <vt:lpstr>Pokus Površinska napetost vode</vt:lpstr>
      <vt:lpstr>Prepoznavanje vrsta pomoću kartica s QR kodovima</vt:lpstr>
      <vt:lpstr>Društvena igra RIBIČIJA</vt:lpstr>
      <vt:lpstr>Digitalne igre uhvati insekte i životni ciklus žabe</vt:lpstr>
      <vt:lpstr>Učenik s posebnim potrebama – sljepoća 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LEOPOLDINA Vitković</dc:creator>
  <cp:lastModifiedBy>LEOPOLDINA Vitković</cp:lastModifiedBy>
  <cp:revision>24</cp:revision>
  <dcterms:created xsi:type="dcterms:W3CDTF">2018-03-29T11:58:50Z</dcterms:created>
  <dcterms:modified xsi:type="dcterms:W3CDTF">2018-03-31T18:25:28Z</dcterms:modified>
</cp:coreProperties>
</file>