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57" r:id="rId3"/>
    <p:sldId id="265" r:id="rId4"/>
    <p:sldId id="258" r:id="rId5"/>
    <p:sldId id="266" r:id="rId6"/>
    <p:sldId id="259" r:id="rId7"/>
    <p:sldId id="260" r:id="rId8"/>
    <p:sldId id="261" r:id="rId9"/>
    <p:sldId id="263" r:id="rId10"/>
    <p:sldId id="262" r:id="rId11"/>
    <p:sldId id="267" r:id="rId12"/>
    <p:sldId id="268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48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C435-1113-4C64-810A-572317F6D987}" type="datetimeFigureOut">
              <a:rPr lang="hr-HR" smtClean="0"/>
              <a:t>8.12.2017.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964B9-54EE-4214-A781-C2E00ABE1B72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C435-1113-4C64-810A-572317F6D987}" type="datetimeFigureOut">
              <a:rPr lang="hr-HR" smtClean="0"/>
              <a:t>8.12.2017.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64B9-54EE-4214-A781-C2E00ABE1B7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C435-1113-4C64-810A-572317F6D987}" type="datetimeFigureOut">
              <a:rPr lang="hr-HR" smtClean="0"/>
              <a:t>8.12.2017.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64B9-54EE-4214-A781-C2E00ABE1B7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C435-1113-4C64-810A-572317F6D987}" type="datetimeFigureOut">
              <a:rPr lang="hr-HR" smtClean="0"/>
              <a:t>8.12.2017.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64B9-54EE-4214-A781-C2E00ABE1B7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C435-1113-4C64-810A-572317F6D987}" type="datetimeFigureOut">
              <a:rPr lang="hr-HR" smtClean="0"/>
              <a:t>8.12.2017.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64B9-54EE-4214-A781-C2E00ABE1B72}" type="slidenum">
              <a:rPr lang="hr-HR" smtClean="0"/>
              <a:t>‹#›</a:t>
            </a:fld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C435-1113-4C64-810A-572317F6D987}" type="datetimeFigureOut">
              <a:rPr lang="hr-HR" smtClean="0"/>
              <a:t>8.12.2017.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64B9-54EE-4214-A781-C2E00ABE1B72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C435-1113-4C64-810A-572317F6D987}" type="datetimeFigureOut">
              <a:rPr lang="hr-HR" smtClean="0"/>
              <a:t>8.12.2017.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64B9-54EE-4214-A781-C2E00ABE1B72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C435-1113-4C64-810A-572317F6D987}" type="datetimeFigureOut">
              <a:rPr lang="hr-HR" smtClean="0"/>
              <a:t>8.12.2017.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64B9-54EE-4214-A781-C2E00ABE1B7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C435-1113-4C64-810A-572317F6D987}" type="datetimeFigureOut">
              <a:rPr lang="hr-HR" smtClean="0"/>
              <a:t>8.12.2017.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64B9-54EE-4214-A781-C2E00ABE1B7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C435-1113-4C64-810A-572317F6D987}" type="datetimeFigureOut">
              <a:rPr lang="hr-HR" smtClean="0"/>
              <a:t>8.12.2017.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64B9-54EE-4214-A781-C2E00ABE1B7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C435-1113-4C64-810A-572317F6D987}" type="datetimeFigureOut">
              <a:rPr lang="hr-HR" smtClean="0"/>
              <a:t>8.12.2017.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64B9-54EE-4214-A781-C2E00ABE1B7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92BC435-1113-4C64-810A-572317F6D987}" type="datetimeFigureOut">
              <a:rPr lang="hr-HR" smtClean="0"/>
              <a:t>8.12.2017.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AB964B9-54EE-4214-A781-C2E00ABE1B72}" type="slidenum">
              <a:rPr lang="hr-HR" smtClean="0"/>
              <a:t>‹#›</a:t>
            </a:fld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w.com/hr/deepwater-horizon-posljedice-naftne-katastrofe/a-18393677" TargetMode="External"/><Relationship Id="rId2" Type="http://schemas.openxmlformats.org/officeDocument/2006/relationships/hyperlink" Target="https://hr.wikipedia.org/wiki/Naft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708504" cy="1470025"/>
          </a:xfrm>
        </p:spPr>
        <p:txBody>
          <a:bodyPr/>
          <a:lstStyle/>
          <a:p>
            <a:r>
              <a:rPr lang="hr-HR" dirty="0" smtClean="0"/>
              <a:t>CRNO ZLATO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42805" y="4581128"/>
            <a:ext cx="6521483" cy="524272"/>
          </a:xfrm>
        </p:spPr>
        <p:txBody>
          <a:bodyPr>
            <a:normAutofit/>
          </a:bodyPr>
          <a:lstStyle/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92896"/>
            <a:ext cx="494347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0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hr-HR" dirty="0" smtClean="0"/>
              <a:t>Najveća ekološka katastrofa se dogodila u Meksičkom zaljevu 2010.g eksplozijom platforme  </a:t>
            </a:r>
          </a:p>
          <a:p>
            <a:r>
              <a:rPr lang="hr-HR" dirty="0" smtClean="0"/>
              <a:t>Posljedice:</a:t>
            </a:r>
          </a:p>
          <a:p>
            <a:r>
              <a:rPr lang="hr-HR" dirty="0" smtClean="0"/>
              <a:t>Loš utjecaj na more</a:t>
            </a:r>
          </a:p>
          <a:p>
            <a:r>
              <a:rPr lang="hr-HR" dirty="0" smtClean="0"/>
              <a:t>Zdravstvene posljedice</a:t>
            </a:r>
          </a:p>
          <a:p>
            <a:r>
              <a:rPr lang="hr-HR" dirty="0" smtClean="0"/>
              <a:t>Istrebljenje životinja</a:t>
            </a:r>
          </a:p>
          <a:p>
            <a:pPr>
              <a:buFontTx/>
              <a:buChar char="-"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60848"/>
            <a:ext cx="285978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705" y="4293096"/>
            <a:ext cx="333855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09120"/>
            <a:ext cx="3719032" cy="209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69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ZANIMLJIVOSTI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Naftalan</a:t>
            </a:r>
            <a:r>
              <a:rPr lang="hr-HR" dirty="0" smtClean="0"/>
              <a:t> Ivanić grad- toplice u kojima se za liječenje kožnih bolesti koristi nafta</a:t>
            </a:r>
            <a:endParaRPr lang="hr-H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36" y="3140968"/>
            <a:ext cx="422821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24944"/>
            <a:ext cx="419934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28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IZVORI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Udžbenik kemije za 8. raz. </a:t>
            </a:r>
          </a:p>
          <a:p>
            <a:r>
              <a:rPr lang="hr-HR" i="1" dirty="0" smtClean="0">
                <a:hlinkClick r:id="rId2"/>
              </a:rPr>
              <a:t>https://hr.wikipedia.org/wiki/Nafta</a:t>
            </a:r>
            <a:endParaRPr lang="hr-HR" i="1" dirty="0" smtClean="0"/>
          </a:p>
          <a:p>
            <a:r>
              <a:rPr lang="hr-HR" i="1" dirty="0" smtClean="0">
                <a:hlinkClick r:id="rId3"/>
              </a:rPr>
              <a:t>www.dw.com/</a:t>
            </a:r>
            <a:r>
              <a:rPr lang="hr-HR" i="1" dirty="0" err="1" smtClean="0">
                <a:hlinkClick r:id="rId3"/>
              </a:rPr>
              <a:t>hr</a:t>
            </a:r>
            <a:r>
              <a:rPr lang="hr-HR" i="1" dirty="0" smtClean="0">
                <a:hlinkClick r:id="rId3"/>
              </a:rPr>
              <a:t>/</a:t>
            </a:r>
            <a:r>
              <a:rPr lang="hr-HR" i="1" dirty="0" err="1" smtClean="0">
                <a:hlinkClick r:id="rId3"/>
              </a:rPr>
              <a:t>deepwater</a:t>
            </a:r>
            <a:r>
              <a:rPr lang="hr-HR" i="1" dirty="0" smtClean="0">
                <a:hlinkClick r:id="rId3"/>
              </a:rPr>
              <a:t>-</a:t>
            </a:r>
            <a:r>
              <a:rPr lang="hr-HR" i="1" dirty="0" err="1" smtClean="0">
                <a:hlinkClick r:id="rId3"/>
              </a:rPr>
              <a:t>horizon</a:t>
            </a:r>
            <a:r>
              <a:rPr lang="hr-HR" i="1" dirty="0" smtClean="0">
                <a:hlinkClick r:id="rId3"/>
              </a:rPr>
              <a:t>-posljedice-naftne-katastrofe/a-18393677</a:t>
            </a:r>
            <a:endParaRPr lang="hr-HR" i="1" dirty="0" smtClean="0"/>
          </a:p>
          <a:p>
            <a:r>
              <a:rPr lang="hr-HR" i="1" dirty="0" smtClean="0"/>
              <a:t>IZRADILE: Barbara Gajić 8.d i </a:t>
            </a:r>
            <a:r>
              <a:rPr lang="hr-HR" i="1" dirty="0" err="1" smtClean="0"/>
              <a:t>Nikol</a:t>
            </a:r>
            <a:r>
              <a:rPr lang="hr-HR" i="1" dirty="0" smtClean="0"/>
              <a:t> </a:t>
            </a:r>
            <a:r>
              <a:rPr lang="hr-HR" i="1" dirty="0" err="1" smtClean="0"/>
              <a:t>Knežić</a:t>
            </a:r>
            <a:r>
              <a:rPr lang="hr-HR" i="1" dirty="0" smtClean="0"/>
              <a:t> 8.d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2162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SVOJSTVA NAFTE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Nafta je vrsta fosilnog goriva- pogonsko gorivo</a:t>
            </a:r>
          </a:p>
          <a:p>
            <a:r>
              <a:rPr lang="hr-HR" dirty="0" smtClean="0"/>
              <a:t>Crna gusta tekućina </a:t>
            </a:r>
          </a:p>
          <a:p>
            <a:r>
              <a:rPr lang="hr-HR" dirty="0" smtClean="0"/>
              <a:t>Masna na opip</a:t>
            </a:r>
          </a:p>
          <a:p>
            <a:r>
              <a:rPr lang="hr-HR" dirty="0" smtClean="0"/>
              <a:t>Manje gustoće od vode</a:t>
            </a:r>
          </a:p>
          <a:p>
            <a:r>
              <a:rPr lang="hr-HR" dirty="0" smtClean="0"/>
              <a:t>Zapaljiva</a:t>
            </a:r>
          </a:p>
          <a:p>
            <a:r>
              <a:rPr lang="hr-HR" dirty="0" smtClean="0"/>
              <a:t>Homogena smjesa brojnih organskih i </a:t>
            </a:r>
            <a:r>
              <a:rPr lang="hr-HR" dirty="0" smtClean="0"/>
              <a:t>anorganskih</a:t>
            </a:r>
          </a:p>
          <a:p>
            <a:pPr marL="0" indent="0">
              <a:buNone/>
            </a:pPr>
            <a:r>
              <a:rPr lang="hr-HR" dirty="0" smtClean="0"/>
              <a:t>    (kisik</a:t>
            </a:r>
            <a:r>
              <a:rPr lang="hr-HR" dirty="0" smtClean="0"/>
              <a:t>, dušik i </a:t>
            </a:r>
            <a:r>
              <a:rPr lang="hr-HR" dirty="0" smtClean="0"/>
              <a:t>sumpor)spojeva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7647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UPORABA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Neizbježna sirovina drevnih civilizacija i moderne civilizacije</a:t>
            </a:r>
          </a:p>
          <a:p>
            <a:r>
              <a:rPr lang="hr-HR" dirty="0" smtClean="0"/>
              <a:t>Upotrebljava se u kozmetičkim proizvodima</a:t>
            </a:r>
          </a:p>
          <a:p>
            <a:r>
              <a:rPr lang="hr-HR" dirty="0" smtClean="0"/>
              <a:t>Glavna sirovina za proizvodnju umjetnih vlakana, boja, lakova, otapala, plastičnih masa i lijekova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3735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NASTANAK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Morsko dno- uginuli organizmi- taloženje mulja- djelovanje anaerobnih bakterija- visok tlak i temperatura- NAFTA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73016"/>
            <a:ext cx="58102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1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hr-HR" dirty="0" smtClean="0"/>
              <a:t>FRAKCIJSKA DESTILACIJA- odjeljivanje tekućih sastojaka iz smjese na temelju njihovih različitih vrelišta</a:t>
            </a:r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75857" y="1464704"/>
            <a:ext cx="2829087" cy="502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14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MEHANIZACIJA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1559689"/>
            <a:ext cx="8229600" cy="4525963"/>
          </a:xfrm>
        </p:spPr>
        <p:txBody>
          <a:bodyPr/>
          <a:lstStyle/>
          <a:p>
            <a:r>
              <a:rPr lang="hr-HR" dirty="0" smtClean="0"/>
              <a:t>Crpi se iz bušotina naftnom crpkom </a:t>
            </a:r>
          </a:p>
          <a:p>
            <a:r>
              <a:rPr lang="hr-HR" dirty="0" smtClean="0"/>
              <a:t>Za vađenje nafte iz mora- platforme</a:t>
            </a:r>
          </a:p>
          <a:p>
            <a:r>
              <a:rPr lang="hr-HR" dirty="0" smtClean="0"/>
              <a:t>Konjske glave- pumpe koje dovode naftu na površinu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" y="4299067"/>
            <a:ext cx="2844812" cy="165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55826"/>
            <a:ext cx="2949589" cy="169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59046"/>
            <a:ext cx="2520280" cy="189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99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TRANSPORTACIJA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Naftovodi, tankeri- prevoze se do RAFINERIJA</a:t>
            </a:r>
          </a:p>
          <a:p>
            <a:r>
              <a:rPr lang="hr-HR" dirty="0" smtClean="0"/>
              <a:t>Havarije tankera- istjecanje nafte u more</a:t>
            </a:r>
          </a:p>
          <a:p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362186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76443"/>
            <a:ext cx="4123811" cy="220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86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600200"/>
          </a:xfrm>
        </p:spPr>
        <p:txBody>
          <a:bodyPr>
            <a:normAutofit/>
          </a:bodyPr>
          <a:lstStyle/>
          <a:p>
            <a:r>
              <a:rPr lang="hr-HR" dirty="0" smtClean="0"/>
              <a:t>PROIZVOĐAČI I POTROŠAČI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5256584"/>
          </a:xfrm>
        </p:spPr>
        <p:txBody>
          <a:bodyPr>
            <a:normAutofit/>
          </a:bodyPr>
          <a:lstStyle/>
          <a:p>
            <a:r>
              <a:rPr lang="hr-HR" dirty="0" smtClean="0"/>
              <a:t>Najviše je ima u Saudijskoj </a:t>
            </a:r>
            <a:r>
              <a:rPr lang="hr-HR" dirty="0" smtClean="0"/>
              <a:t>Arabiji(25%), </a:t>
            </a:r>
            <a:r>
              <a:rPr lang="hr-HR" dirty="0" smtClean="0"/>
              <a:t>Iraku </a:t>
            </a:r>
            <a:r>
              <a:rPr lang="hr-HR" dirty="0" smtClean="0"/>
              <a:t>(11%), </a:t>
            </a:r>
            <a:r>
              <a:rPr lang="hr-HR" dirty="0" smtClean="0"/>
              <a:t>Ujedinjenim Arapskim </a:t>
            </a:r>
            <a:r>
              <a:rPr lang="hr-HR" dirty="0" smtClean="0"/>
              <a:t>Emiratima(9%), Africi(7%), Europi(2%) </a:t>
            </a:r>
            <a:r>
              <a:rPr lang="hr-HR" dirty="0" smtClean="0"/>
              <a:t>itd.</a:t>
            </a:r>
          </a:p>
          <a:p>
            <a:r>
              <a:rPr lang="hr-HR" dirty="0" smtClean="0"/>
              <a:t>Najveći proizvođači su Saudijska Arabija </a:t>
            </a:r>
            <a:r>
              <a:rPr lang="hr-HR" dirty="0" smtClean="0"/>
              <a:t>-10,37 </a:t>
            </a:r>
            <a:r>
              <a:rPr lang="hr-HR" dirty="0" smtClean="0"/>
              <a:t>mil. barela, Rusija -9,27. mil. barela, SAD – 8,69 mil. </a:t>
            </a:r>
            <a:r>
              <a:rPr lang="hr-HR" dirty="0"/>
              <a:t>b</a:t>
            </a:r>
            <a:r>
              <a:rPr lang="hr-HR" dirty="0" smtClean="0"/>
              <a:t>arela</a:t>
            </a:r>
          </a:p>
          <a:p>
            <a:r>
              <a:rPr lang="hr-HR" dirty="0" smtClean="0"/>
              <a:t>Cijena nafte se </a:t>
            </a:r>
            <a:r>
              <a:rPr lang="hr-HR" dirty="0" err="1" smtClean="0"/>
              <a:t>ušestrostručila</a:t>
            </a:r>
            <a:r>
              <a:rPr lang="hr-HR" dirty="0" smtClean="0"/>
              <a:t> od 2000. do danas </a:t>
            </a:r>
          </a:p>
          <a:p>
            <a:r>
              <a:rPr lang="hr-HR" dirty="0" smtClean="0"/>
              <a:t>Najveći potrošač je SAD- 20,77 mil. </a:t>
            </a:r>
            <a:r>
              <a:rPr lang="hr-HR" dirty="0"/>
              <a:t>b</a:t>
            </a:r>
            <a:r>
              <a:rPr lang="hr-HR" dirty="0" smtClean="0"/>
              <a:t>arela dnevno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1515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-675456"/>
            <a:ext cx="8229600" cy="2736304"/>
          </a:xfrm>
        </p:spPr>
        <p:txBody>
          <a:bodyPr/>
          <a:lstStyle/>
          <a:p>
            <a:r>
              <a:rPr lang="hr-HR" dirty="0" smtClean="0"/>
              <a:t>EKOLOŠKE KATASTROFE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392488"/>
          </a:xfrm>
        </p:spPr>
        <p:txBody>
          <a:bodyPr/>
          <a:lstStyle/>
          <a:p>
            <a:r>
              <a:rPr lang="hr-HR" dirty="0" smtClean="0"/>
              <a:t>Najčešće se događaju zbog neopreza i nepridržavanja zaštitnih mjera</a:t>
            </a:r>
          </a:p>
          <a:p>
            <a:r>
              <a:rPr lang="hr-HR" dirty="0" smtClean="0"/>
              <a:t>Nastaje pri potrošnji pogonskoga goriva- ispušni plinovi</a:t>
            </a:r>
          </a:p>
          <a:p>
            <a:r>
              <a:rPr lang="hr-HR" dirty="0" smtClean="0"/>
              <a:t>Onečišćenje okoliša</a:t>
            </a:r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4397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zvršno">
  <a:themeElements>
    <a:clrScheme name="Sivi tonov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zvršn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zvrš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154</TotalTime>
  <Words>270</Words>
  <Application>Microsoft Office PowerPoint</Application>
  <PresentationFormat>Prikaz na zaslonu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Izvršno</vt:lpstr>
      <vt:lpstr>CRNO ZLATO</vt:lpstr>
      <vt:lpstr>SVOJSTVA NAFTE</vt:lpstr>
      <vt:lpstr>UPORABA</vt:lpstr>
      <vt:lpstr>NASTANAK</vt:lpstr>
      <vt:lpstr>PowerPointova prezentacija</vt:lpstr>
      <vt:lpstr>MEHANIZACIJA</vt:lpstr>
      <vt:lpstr>TRANSPORTACIJA</vt:lpstr>
      <vt:lpstr>PROIZVOĐAČI I POTROŠAČI</vt:lpstr>
      <vt:lpstr>EKOLOŠKE KATASTROFE</vt:lpstr>
      <vt:lpstr>PowerPointova prezentacija</vt:lpstr>
      <vt:lpstr>ZANIMLJIVOSTI</vt:lpstr>
      <vt:lpstr>IZVORI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CRNO ZLATO</dc:title>
  <dc:creator>Windows korisnik</dc:creator>
  <cp:lastModifiedBy>Korisnik</cp:lastModifiedBy>
  <cp:revision>15</cp:revision>
  <dcterms:created xsi:type="dcterms:W3CDTF">2017-12-08T13:49:06Z</dcterms:created>
  <dcterms:modified xsi:type="dcterms:W3CDTF">2017-12-08T19:02:13Z</dcterms:modified>
</cp:coreProperties>
</file>