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s.wikipedia.org/wiki/Plin" TargetMode="External"/><Relationship Id="rId3" Type="http://schemas.openxmlformats.org/officeDocument/2006/relationships/hyperlink" Target="https://bs.wikipedia.org/wiki/Fosilna_goriva" TargetMode="External"/><Relationship Id="rId4" Type="http://schemas.openxmlformats.org/officeDocument/2006/relationships/hyperlink" Target="https://bs.wikipedia.org/wiki/Metan" TargetMode="External"/><Relationship Id="rId5" Type="http://schemas.openxmlformats.org/officeDocument/2006/relationships/hyperlink" Target="https://bs.wikipedia.org/wiki/Ugljikovodik" TargetMode="External"/><Relationship Id="rId6" Type="http://schemas.openxmlformats.org/officeDocument/2006/relationships/hyperlink" Target="https://bs.wikipedia.org/wiki/Du%C5%A1ik" TargetMode="External"/><Relationship Id="rId7" Type="http://schemas.openxmlformats.org/officeDocument/2006/relationships/hyperlink" Target="https://bs.wikipedia.org/wiki/Ugljik-dioksid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r.wikipedia.org/wiki/Kondenzacija" TargetMode="External"/><Relationship Id="rId3" Type="http://schemas.openxmlformats.org/officeDocument/2006/relationships/hyperlink" Target="https://hr.wikipedia.org/wiki/Tlak" TargetMode="External"/><Relationship Id="rId4" Type="http://schemas.openxmlformats.org/officeDocument/2006/relationships/hyperlink" Target="https://hr.wikipedia.org/wiki/Temperatura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Zemni ili prirodni </a:t>
            </a:r>
            <a:r>
              <a:rPr b="1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plin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je </a:t>
            </a:r>
            <a:r>
              <a:rPr b="1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fosilno gorivo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koje se najvećim dijelom (85 do 95 posto) sastoji od </a:t>
            </a:r>
            <a:r>
              <a:rPr b="1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metana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(CH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4), koji je najjednostavniji </a:t>
            </a: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ugljikovodik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 mirisa i okusa. Lahko je zapaljiv i eksplozivan. Preostali udio (5 do 15 posto) su složeniji ugljikovodici, </a:t>
            </a: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dušik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 </a:t>
            </a: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ugljik-dioksid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ležišta suhoga plina, iz kojih se dobiva samo plin; ležišta vlažnoga plina, iz kojih se uz plin dobiva i manja količina kondenzata (</a:t>
            </a: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kondenziranih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viših ugljikovodika), koji se stvara tek pri </a:t>
            </a: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tlaku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 </a:t>
            </a:r>
            <a:r>
              <a:rPr b="0" i="0" lang="en-US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temperaturi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koji vladaju na površini; plinsko-kondenzatna ležišta</a:t>
            </a:r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6" name="Shape 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SzPts val="4800"/>
              <a:buFont typeface="Calibri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noramic Picture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1" name="Shape 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3" name="Shape 83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9" name="Shape 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6" name="Shape 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508000" lvl="0" marL="0" marR="0" rtl="0" algn="r">
              <a:spcBef>
                <a:spcPts val="0"/>
              </a:spcBef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508000" lvl="0" marL="0" marR="0" rtl="0" algn="r">
              <a:spcBef>
                <a:spcPts val="0"/>
              </a:spcBef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6" name="Shape 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Name Card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3" name="Shape 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508000" lvl="0" marL="0" marR="0" rtl="0" algn="r">
              <a:spcBef>
                <a:spcPts val="0"/>
              </a:spcBef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508000" lvl="0" marL="0" marR="0" rtl="0" algn="r">
              <a:spcBef>
                <a:spcPts val="0"/>
              </a:spcBef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116" name="Shape 116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857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ue or Fals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3" name="Shape 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857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1" name="Shape 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8" name="Shape 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3" name="Shape 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0" name="Shape 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7" name="Shape 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4" name="Shape 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0" name="Shape 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5" name="Shape 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3" name="Shape 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5" name="Shape 75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304800" lvl="0" marL="0" marR="0" rtl="0" algn="r">
              <a:spcBef>
                <a:spcPts val="0"/>
              </a:spcBef>
              <a:buClr>
                <a:schemeClr val="lt1"/>
              </a:buClr>
              <a:buSzPts val="4800"/>
              <a:buFont typeface="Comic Sans MS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ZEMNI PLIN</a:t>
            </a:r>
          </a:p>
        </p:txBody>
      </p:sp>
      <p:sp>
        <p:nvSpPr>
          <p:cNvPr id="149" name="Shape 149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IZRADILE: PETRA GULJAŠ I LORENA DOLOŠIĆ</a:t>
            </a:r>
          </a:p>
          <a:p>
            <a:pPr indent="-114300" lvl="0" marL="0" marR="0" rtl="0" algn="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RAZRED: 8.A</a:t>
            </a:r>
          </a:p>
          <a:p>
            <a:pPr indent="-114300" lvl="0" marL="0" marR="0" rtl="0" algn="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MENTOR: IVANA FELDI DRAŠINAC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KORIŠTENJE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57225" y="1762125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Plin se upotrebljava u kućanstvu, koristi se kao sredstvo za grijanje, u industriji i drugo </a:t>
            </a:r>
          </a:p>
          <a:p>
            <a:pPr indent="-285750" lvl="0" marL="28575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 zadnje vrijeme sve više javlja kao i alternativno gorivo prema nafti za pogon motornih vozila, gdje se upotrebljava u jednom od naziva CNG ili ukapljen na temperaturi od - 162°C LNG</a:t>
            </a:r>
          </a:p>
          <a:p>
            <a:pPr indent="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300" y="635975"/>
            <a:ext cx="6745752" cy="4745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1321151" y="2347617"/>
            <a:ext cx="10131300" cy="364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171450" lvl="0" marL="28575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7650" y="1514625"/>
            <a:ext cx="4852625" cy="32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6600" y="3154150"/>
            <a:ext cx="1609488" cy="32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1" y="1604429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7780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Prednost:</a:t>
            </a:r>
          </a:p>
          <a:p>
            <a:pPr indent="-285750" lvl="0" marL="28575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motori pogonjeni prirodnim plinom ispuštaju za polovicu manje štetnih plinova od odgovarajućih dizel motora </a:t>
            </a:r>
          </a:p>
          <a:p>
            <a:pPr indent="-285750" lvl="0" marL="28575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nepostojanja krutih čestica u ispušnoj cijevi, buka je neusporedivo manja kao i niža cijena u odnosu na dizel ili</a:t>
            </a:r>
          </a:p>
          <a:p>
            <a:pPr indent="-177800" lvl="0" mar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  benzin</a:t>
            </a:r>
          </a:p>
          <a:p>
            <a:pPr indent="-17780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171450" lvl="0" marL="28575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00" y="1153325"/>
            <a:ext cx="6328025" cy="42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4225" y="2388254"/>
            <a:ext cx="2607250" cy="31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3027" y="934377"/>
            <a:ext cx="2446325" cy="24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RASPROSTRANJENOST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Nalažišta prirodnog plina većinom su smještena u blizini naftnih polja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Rusija je najveći svjetski dobavljač prirodnog plina, a njene rezerve procjenjuju se na 4,757×1013 m³ . Ukupne svjetske rezerve (u miljardama kubičnih metara) plina procjenjuju se na 175 000 (2006)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Ostali veliki dobavljači su redom Iran sa 26 370, Katar sa 25 750  Saudijska Arabija sa 6 568 te Ujedinjeni Arapski Emirati sa 5 823  miljardi kubičnih metar plina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171450" lvl="0" marL="28575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2300" y="2800325"/>
            <a:ext cx="6667500" cy="3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425" y="448475"/>
            <a:ext cx="6251051" cy="43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6600" y="168178"/>
            <a:ext cx="2729825" cy="350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EKOLOGIJA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Često je opisan kao najčišće fosilno gorivo jer njegovim sagorijevanjem, nastaje manje ugljičnog dioksida nego sagorijevanjem nafte ili ugljena</a:t>
            </a:r>
          </a:p>
          <a:p>
            <a:pPr indent="-285750" lvl="0" marL="28575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Unatoč tome, on bitno pridonosi povećanju globalne emisije ugljičnog dioksida te se pretpostavlja da će njegov udio i rasti.</a:t>
            </a:r>
          </a:p>
          <a:p>
            <a:pPr indent="-285750" lvl="0" marL="28575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Prirodni plin sam po sebi je staklenički plin, te kada je ispušten u atmosferu djeluje jače na efekt staklenika od samog ugljičnog dioksida, ali se on u atmosferu ispušta u znatno manjim količinama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EKOLOŠKE KATASTROFE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4097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None/>
            </a:pPr>
            <a:r>
              <a:rPr b="1" i="0" lang="en-US" sz="222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Nesreća Deepwater Horizona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20.04.2010., na Deepwater Horizonu je visoki pritisak metana otkinuo dio ventila za upravljanje pritiskom i nafta je zajedno s plinom pčela nekontrolirano šikljati u more kroz bušotinu koja se nalazila na 2000 metara dubine.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DH je nakon nezaustavljivog požara potonula u more, a 11 radnika je umrlo u ovoj nesreći</a:t>
            </a: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Char char="•"/>
            </a:pPr>
            <a:r>
              <a:rPr b="0" i="0" lang="en-US" sz="222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zbog toksičnog disperzanta koji je navodno trebao spriječiti širenje nafte, a u stvari je napravio još veći ekološki pomor to jest usporavanje Meksičke struje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171450" lvl="0" marL="28575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75" y="385350"/>
            <a:ext cx="6278700" cy="47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900" y="3201875"/>
            <a:ext cx="6611375" cy="330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7075" y="796475"/>
            <a:ext cx="2886025" cy="22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CIJENE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Hrvatska se može pohvaliti gotovo najnižim cijenama plina za kategoriju kućanstva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Ukupna prodajna cijena se formira kao zbroj ukupne nabavne cijene i troška opskrbe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Autoplin: 04.64 kn po litri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Boca do 7 kg: 9,70 kn/kg; boca od 7,5 kg: 71,30 kn/kom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Boca od 10 kg: 95,00 kn/kom; boca od 35 kg: 332,55 kn/kom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KEMIJSKI SASTAV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Prirodni plin je smjesa nižih alifatskih ugljikovodika, pretežito metana, koja se u prirodnim podzemnim ležištima nalazi u plinovitom stanju (slobodni plin), otopljena u sirovoj nafti ili je s njom u dodiru (vezani ili naftni plin)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Prirodni plin smjesa je metana (veći od 90%) s manjim udjelima etana, propana i viših ugljikovodika, a može sadržavati i nešto ugljikova dioksida, sumporovodika, dušika, helija i žive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171450" lvl="0" marL="28575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445725"/>
            <a:ext cx="10656401" cy="396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54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400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HVALA NA PAŽNJI!</a:t>
            </a:r>
          </a:p>
          <a:p>
            <a:pPr indent="-25400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5400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14300" lvl="0" marL="0" marR="0" rtl="0" algn="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52400" lvl="0" marL="0" marR="0" rtl="0" algn="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52400" lvl="0" marL="0" marR="0" rtl="0" algn="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*nešto smo ipak naučili iz ovoga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171450" lvl="0" marL="28575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800" y="955100"/>
            <a:ext cx="4309073" cy="427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4100" y="2237532"/>
            <a:ext cx="3322400" cy="34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NALAZIŠTA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Prirodni plin nalazi se u prirodnim zamkama, izoliranima pokrovnim naslagama iz kojih plin ne može migrirati prema površini.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To su ležišta prirodnoga plina, koja se nalaze uglavnom u sedimentnim stijenama, na dubinama od nekoliko stotina do nekoliko tisuća metara. 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 povećanjem dubine povećava se, u odnosu na naftu, i količina prirodnoga plina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ležišta suhoga plina, ležišta vlažnoga plina, plinsko-kondenzatna ležišta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171450" lvl="0" marL="28575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075" y="1320275"/>
            <a:ext cx="6896750" cy="38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omic Sans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EKSPLATACIJA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 plinskim i plinsko-kondenzatnim podzemnim ležištima prirodni plin se nalazi pod tlakom, pa se izradbom bušotina i kontroliranim eruptiranjem dovodi na površinu: bušenje na veliku dubinu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Ležišta koja su izolirana od ostalih naslaga i fluida iskorištavaju se samo zahvaljujući energiji stlačenoga plina i stijena, koja se smanjuje s odvođenjem plina iz ležišta: volumetrijski režim iskorištavanja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 tako se postiže vrlo velik iscrpak zaliha plina (70 do 90%)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685801" y="560150"/>
            <a:ext cx="10131300" cy="145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171450" lvl="0" marL="28575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125" y="653578"/>
            <a:ext cx="3479684" cy="52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750" y="1097938"/>
            <a:ext cx="4113618" cy="46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Ležišta koja su okružena vodenim bazenima (akviferima) primjenju takozvani vodonaporni režim: s početkom iskorištavanja počinje u njih prodirati voda iz akvifera, čimse energija stalno nadoknađuje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tlak u ležištima se snizuje sporije, a voda djelomično zarobljava plin pod visokim tlakom, pa je njegov iscrpak manji (40 do 60%)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171450" lvl="0" marL="28575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571500"/>
            <a:ext cx="90297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