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6" r:id="rId3"/>
    <p:sldId id="258" r:id="rId4"/>
    <p:sldId id="260" r:id="rId5"/>
    <p:sldId id="259" r:id="rId6"/>
    <p:sldId id="261" r:id="rId7"/>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6785" autoAdjust="0"/>
    <p:restoredTop sz="86380" autoAdjust="0"/>
  </p:normalViewPr>
  <p:slideViewPr>
    <p:cSldViewPr>
      <p:cViewPr varScale="1">
        <p:scale>
          <a:sx n="73" d="100"/>
          <a:sy n="73" d="100"/>
        </p:scale>
        <p:origin x="-1644" y="-102"/>
      </p:cViewPr>
      <p:guideLst>
        <p:guide orient="horz" pos="2160"/>
        <p:guide pos="2880"/>
      </p:guideLst>
    </p:cSldViewPr>
  </p:slideViewPr>
  <p:outlineViewPr>
    <p:cViewPr>
      <p:scale>
        <a:sx n="33" d="100"/>
        <a:sy n="33" d="100"/>
      </p:scale>
      <p:origin x="0" y="660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bg>
      <p:bgRef idx="1002">
        <a:schemeClr val="bg2"/>
      </p:bgRef>
    </p:bg>
    <p:spTree>
      <p:nvGrpSpPr>
        <p:cNvPr id="1" name=""/>
        <p:cNvGrpSpPr/>
        <p:nvPr/>
      </p:nvGrpSpPr>
      <p:grpSpPr>
        <a:xfrm>
          <a:off x="0" y="0"/>
          <a:ext cx="0" cy="0"/>
          <a:chOff x="0" y="0"/>
          <a:chExt cx="0" cy="0"/>
        </a:xfrm>
      </p:grpSpPr>
      <p:sp>
        <p:nvSpPr>
          <p:cNvPr id="7" name="Prostoručno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Prostoručno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Naslov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hr-HR" smtClean="0"/>
              <a:t>Kliknite da biste uredili stil naslova matrice</a:t>
            </a:r>
            <a:endParaRPr kumimoji="0" lang="en-US"/>
          </a:p>
        </p:txBody>
      </p:sp>
      <p:sp>
        <p:nvSpPr>
          <p:cNvPr id="17" name="Podnaslov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r-HR" smtClean="0"/>
              <a:t>Kliknite da biste uredili stil podnaslova matrice</a:t>
            </a:r>
            <a:endParaRPr kumimoji="0" lang="en-US"/>
          </a:p>
        </p:txBody>
      </p:sp>
      <p:sp>
        <p:nvSpPr>
          <p:cNvPr id="30" name="Rezervirano mjesto datuma 29"/>
          <p:cNvSpPr>
            <a:spLocks noGrp="1"/>
          </p:cNvSpPr>
          <p:nvPr>
            <p:ph type="dt" sz="half" idx="10"/>
          </p:nvPr>
        </p:nvSpPr>
        <p:spPr/>
        <p:txBody>
          <a:bodyPr/>
          <a:lstStyle/>
          <a:p>
            <a:fld id="{9AC1F31D-109A-4A59-B5D2-197C172F8EE6}" type="datetimeFigureOut">
              <a:rPr lang="sr-Latn-CS" smtClean="0"/>
              <a:t>14.12.2017</a:t>
            </a:fld>
            <a:endParaRPr lang="hr-HR"/>
          </a:p>
        </p:txBody>
      </p:sp>
      <p:sp>
        <p:nvSpPr>
          <p:cNvPr id="19" name="Rezervirano mjesto podnožja 18"/>
          <p:cNvSpPr>
            <a:spLocks noGrp="1"/>
          </p:cNvSpPr>
          <p:nvPr>
            <p:ph type="ftr" sz="quarter" idx="11"/>
          </p:nvPr>
        </p:nvSpPr>
        <p:spPr/>
        <p:txBody>
          <a:bodyPr/>
          <a:lstStyle/>
          <a:p>
            <a:endParaRPr lang="hr-HR"/>
          </a:p>
        </p:txBody>
      </p:sp>
      <p:sp>
        <p:nvSpPr>
          <p:cNvPr id="27" name="Rezervirano mjesto broja slajda 26"/>
          <p:cNvSpPr>
            <a:spLocks noGrp="1"/>
          </p:cNvSpPr>
          <p:nvPr>
            <p:ph type="sldNum" sz="quarter" idx="12"/>
          </p:nvPr>
        </p:nvSpPr>
        <p:spPr/>
        <p:txBody>
          <a:bodyPr/>
          <a:lstStyle/>
          <a:p>
            <a:fld id="{A3D7CF96-D830-4AB4-AE2B-C66729E0F5F4}" type="slidenum">
              <a:rPr lang="hr-HR" smtClean="0"/>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p:txBody>
          <a:bodyPr vert="eaVer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9AC1F31D-109A-4A59-B5D2-197C172F8EE6}" type="datetimeFigureOut">
              <a:rPr lang="sr-Latn-CS" smtClean="0"/>
              <a:t>14.12.2017</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A3D7CF96-D830-4AB4-AE2B-C66729E0F5F4}" type="slidenum">
              <a:rPr lang="hr-HR" smtClean="0"/>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9AC1F31D-109A-4A59-B5D2-197C172F8EE6}" type="datetimeFigureOut">
              <a:rPr lang="sr-Latn-CS" smtClean="0"/>
              <a:t>14.12.2017</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A3D7CF96-D830-4AB4-AE2B-C66729E0F5F4}" type="slidenum">
              <a:rPr lang="hr-HR" smtClean="0"/>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lgn="l">
              <a:defRPr/>
            </a:lvl1pPr>
          </a:lstStyle>
          <a:p>
            <a:r>
              <a:rPr kumimoji="0" lang="hr-HR" smtClean="0"/>
              <a:t>Kliknite da biste uredili stil naslova matrice</a:t>
            </a:r>
            <a:endParaRPr kumimoji="0" lang="en-US"/>
          </a:p>
        </p:txBody>
      </p:sp>
      <p:sp>
        <p:nvSpPr>
          <p:cNvPr id="3" name="Rezervirano mjesto sadržaja 2"/>
          <p:cNvSpPr>
            <a:spLocks noGrp="1"/>
          </p:cNvSpPr>
          <p:nvPr>
            <p:ph idx="1"/>
          </p:nvPr>
        </p:nvSpPr>
        <p:spPr/>
        <p:txBody>
          <a:body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9AC1F31D-109A-4A59-B5D2-197C172F8EE6}" type="datetimeFigureOut">
              <a:rPr lang="sr-Latn-CS" smtClean="0"/>
              <a:t>14.12.2017</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A3D7CF96-D830-4AB4-AE2B-C66729E0F5F4}" type="slidenum">
              <a:rPr lang="hr-HR" smtClean="0"/>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odjeljka">
    <p:bg>
      <p:bgRef idx="1002">
        <a:schemeClr val="bg2"/>
      </p:bgRef>
    </p:bg>
    <p:spTree>
      <p:nvGrpSpPr>
        <p:cNvPr id="1" name=""/>
        <p:cNvGrpSpPr/>
        <p:nvPr/>
      </p:nvGrpSpPr>
      <p:grpSpPr>
        <a:xfrm>
          <a:off x="0" y="0"/>
          <a:ext cx="0" cy="0"/>
          <a:chOff x="0" y="0"/>
          <a:chExt cx="0" cy="0"/>
        </a:xfrm>
      </p:grpSpPr>
      <p:sp>
        <p:nvSpPr>
          <p:cNvPr id="7" name="Prostoručno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Prostoručno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Naslov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r-HR" smtClean="0"/>
              <a:t>Kliknite da biste uredili stilove teksta matrice</a:t>
            </a:r>
          </a:p>
        </p:txBody>
      </p:sp>
      <p:sp>
        <p:nvSpPr>
          <p:cNvPr id="4" name="Rezervirano mjesto datuma 3"/>
          <p:cNvSpPr>
            <a:spLocks noGrp="1"/>
          </p:cNvSpPr>
          <p:nvPr>
            <p:ph type="dt" sz="half" idx="10"/>
          </p:nvPr>
        </p:nvSpPr>
        <p:spPr/>
        <p:txBody>
          <a:bodyPr/>
          <a:lstStyle/>
          <a:p>
            <a:fld id="{9AC1F31D-109A-4A59-B5D2-197C172F8EE6}" type="datetimeFigureOut">
              <a:rPr lang="sr-Latn-CS" smtClean="0"/>
              <a:t>14.12.2017</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A3D7CF96-D830-4AB4-AE2B-C66729E0F5F4}" type="slidenum">
              <a:rPr lang="hr-HR" smtClean="0"/>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7467600" cy="1143000"/>
          </a:xfrm>
        </p:spPr>
        <p:txBody>
          <a:bodyPr/>
          <a:lstStyle/>
          <a:p>
            <a:r>
              <a:rPr kumimoji="0" lang="hr-HR" smtClean="0"/>
              <a:t>Kliknite da biste uredili stil naslova matrice</a:t>
            </a:r>
            <a:endParaRPr kumimoji="0" lang="en-US"/>
          </a:p>
        </p:txBody>
      </p:sp>
      <p:sp>
        <p:nvSpPr>
          <p:cNvPr id="3" name="Rezervirano mjesto sadržaja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sadržaja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p>
            <a:fld id="{9AC1F31D-109A-4A59-B5D2-197C172F8EE6}" type="datetimeFigureOut">
              <a:rPr lang="sr-Latn-CS" smtClean="0"/>
              <a:t>14.12.2017</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A3D7CF96-D830-4AB4-AE2B-C66729E0F5F4}" type="slidenum">
              <a:rPr lang="hr-HR" smtClean="0"/>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8229600" cy="1143000"/>
          </a:xfrm>
        </p:spPr>
        <p:txBody>
          <a:bodyPr anchor="ctr"/>
          <a:lstStyle>
            <a:lvl1pPr>
              <a:defRPr/>
            </a:lvl1pPr>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r-HR" smtClean="0"/>
              <a:t>Kliknite da biste uredili stilove teksta matrice</a:t>
            </a:r>
          </a:p>
        </p:txBody>
      </p:sp>
      <p:sp>
        <p:nvSpPr>
          <p:cNvPr id="4" name="Rezervirano mjesto teksta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r-HR" smtClean="0"/>
              <a:t>Kliknite da biste uredili stilove teksta matrice</a:t>
            </a:r>
          </a:p>
        </p:txBody>
      </p:sp>
      <p:sp>
        <p:nvSpPr>
          <p:cNvPr id="5" name="Rezervirano mjesto sadržaja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6" name="Rezervirano mjesto sadržaja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7" name="Rezervirano mjesto datuma 6"/>
          <p:cNvSpPr>
            <a:spLocks noGrp="1"/>
          </p:cNvSpPr>
          <p:nvPr>
            <p:ph type="dt" sz="half" idx="10"/>
          </p:nvPr>
        </p:nvSpPr>
        <p:spPr/>
        <p:txBody>
          <a:bodyPr/>
          <a:lstStyle/>
          <a:p>
            <a:fld id="{9AC1F31D-109A-4A59-B5D2-197C172F8EE6}" type="datetimeFigureOut">
              <a:rPr lang="sr-Latn-CS" smtClean="0"/>
              <a:t>14.12.2017</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A3D7CF96-D830-4AB4-AE2B-C66729E0F5F4}" type="slidenum">
              <a:rPr lang="hr-HR" smtClean="0"/>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320"/>
            <a:ext cx="7470648" cy="1143000"/>
          </a:xfrm>
        </p:spPr>
        <p:txBody>
          <a:bodyPr anchor="ctr"/>
          <a:lstStyle>
            <a:lvl1pPr algn="l">
              <a:defRPr sz="4600"/>
            </a:lvl1pPr>
          </a:lstStyle>
          <a:p>
            <a:r>
              <a:rPr kumimoji="0" lang="hr-HR" smtClean="0"/>
              <a:t>Kliknite da biste uredili stil naslova matrice</a:t>
            </a:r>
            <a:endParaRPr kumimoji="0" lang="en-US"/>
          </a:p>
        </p:txBody>
      </p:sp>
      <p:sp>
        <p:nvSpPr>
          <p:cNvPr id="7" name="Rezervirano mjesto datuma 6"/>
          <p:cNvSpPr>
            <a:spLocks noGrp="1"/>
          </p:cNvSpPr>
          <p:nvPr>
            <p:ph type="dt" sz="half" idx="10"/>
          </p:nvPr>
        </p:nvSpPr>
        <p:spPr/>
        <p:txBody>
          <a:bodyPr/>
          <a:lstStyle/>
          <a:p>
            <a:fld id="{9AC1F31D-109A-4A59-B5D2-197C172F8EE6}" type="datetimeFigureOut">
              <a:rPr lang="sr-Latn-CS" smtClean="0"/>
              <a:t>14.12.2017</a:t>
            </a:fld>
            <a:endParaRPr lang="hr-HR"/>
          </a:p>
        </p:txBody>
      </p:sp>
      <p:sp>
        <p:nvSpPr>
          <p:cNvPr id="8" name="Rezervirano mjesto broja slajda 7"/>
          <p:cNvSpPr>
            <a:spLocks noGrp="1"/>
          </p:cNvSpPr>
          <p:nvPr>
            <p:ph type="sldNum" sz="quarter" idx="11"/>
          </p:nvPr>
        </p:nvSpPr>
        <p:spPr/>
        <p:txBody>
          <a:bodyPr/>
          <a:lstStyle/>
          <a:p>
            <a:fld id="{A3D7CF96-D830-4AB4-AE2B-C66729E0F5F4}" type="slidenum">
              <a:rPr lang="hr-HR" smtClean="0"/>
              <a:t>‹#›</a:t>
            </a:fld>
            <a:endParaRPr lang="hr-HR"/>
          </a:p>
        </p:txBody>
      </p:sp>
      <p:sp>
        <p:nvSpPr>
          <p:cNvPr id="9" name="Rezervirano mjesto podnožja 8"/>
          <p:cNvSpPr>
            <a:spLocks noGrp="1"/>
          </p:cNvSpPr>
          <p:nvPr>
            <p:ph type="ftr" sz="quarter" idx="12"/>
          </p:nvPr>
        </p:nvSpPr>
        <p:spPr/>
        <p:txBody>
          <a:bodyPr/>
          <a:lstStyle/>
          <a:p>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9AC1F31D-109A-4A59-B5D2-197C172F8EE6}" type="datetimeFigureOut">
              <a:rPr lang="sr-Latn-CS" smtClean="0"/>
              <a:t>14.12.2017</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A3D7CF96-D830-4AB4-AE2B-C66729E0F5F4}" type="slidenum">
              <a:rPr lang="hr-HR" smtClean="0"/>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hr-HR" smtClean="0"/>
              <a:t>Kliknite da biste uredili stil naslova matrice</a:t>
            </a:r>
            <a:endParaRPr kumimoji="0" lang="en-US"/>
          </a:p>
        </p:txBody>
      </p:sp>
      <p:sp>
        <p:nvSpPr>
          <p:cNvPr id="3" name="Rezervirano mjesto teksta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hr-HR" smtClean="0"/>
              <a:t>Kliknite da biste uredili stilove teksta matrice</a:t>
            </a:r>
          </a:p>
        </p:txBody>
      </p:sp>
      <p:sp>
        <p:nvSpPr>
          <p:cNvPr id="4" name="Rezervirano mjesto sadržaja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p>
            <a:fld id="{9AC1F31D-109A-4A59-B5D2-197C172F8EE6}" type="datetimeFigureOut">
              <a:rPr lang="sr-Latn-CS" smtClean="0"/>
              <a:t>14.12.2017</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a:xfrm>
            <a:off x="8156448" y="6422064"/>
            <a:ext cx="762000" cy="365125"/>
          </a:xfrm>
        </p:spPr>
        <p:txBody>
          <a:bodyPr/>
          <a:lstStyle/>
          <a:p>
            <a:fld id="{A3D7CF96-D830-4AB4-AE2B-C66729E0F5F4}" type="slidenum">
              <a:rPr lang="hr-HR" smtClean="0"/>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hr-HR" smtClean="0"/>
              <a:t>Kliknite da biste uredili stil naslova matrice</a:t>
            </a:r>
            <a:endParaRPr kumimoji="0" lang="en-US"/>
          </a:p>
        </p:txBody>
      </p:sp>
      <p:sp>
        <p:nvSpPr>
          <p:cNvPr id="3" name="Rezervirano mjesto slike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hr-HR" smtClean="0"/>
              <a:t>Pritisnite ikonu za dodavanje slike</a:t>
            </a:r>
            <a:endParaRPr kumimoji="0" lang="en-US" dirty="0"/>
          </a:p>
        </p:txBody>
      </p:sp>
      <p:sp>
        <p:nvSpPr>
          <p:cNvPr id="4" name="Rezervirano mjesto teksta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hr-HR" smtClean="0"/>
              <a:t>Kliknite da biste uredili stilove teksta matrice</a:t>
            </a:r>
          </a:p>
        </p:txBody>
      </p:sp>
      <p:sp>
        <p:nvSpPr>
          <p:cNvPr id="5" name="Rezervirano mjesto datuma 4"/>
          <p:cNvSpPr>
            <a:spLocks noGrp="1"/>
          </p:cNvSpPr>
          <p:nvPr>
            <p:ph type="dt" sz="half" idx="10"/>
          </p:nvPr>
        </p:nvSpPr>
        <p:spPr>
          <a:xfrm>
            <a:off x="457200" y="6422064"/>
            <a:ext cx="2133600" cy="365125"/>
          </a:xfrm>
        </p:spPr>
        <p:txBody>
          <a:bodyPr/>
          <a:lstStyle/>
          <a:p>
            <a:fld id="{9AC1F31D-109A-4A59-B5D2-197C172F8EE6}" type="datetimeFigureOut">
              <a:rPr lang="sr-Latn-CS" smtClean="0"/>
              <a:t>14.12.2017</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A3D7CF96-D830-4AB4-AE2B-C66729E0F5F4}" type="slidenum">
              <a:rPr lang="hr-HR" smtClean="0"/>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Prostoručno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Prostoručno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Rezervirano mjesto naslova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hr-HR" smtClean="0"/>
              <a:t>Kliknite da biste uredili stil naslova matrice</a:t>
            </a:r>
            <a:endParaRPr kumimoji="0" lang="en-US"/>
          </a:p>
        </p:txBody>
      </p:sp>
      <p:sp>
        <p:nvSpPr>
          <p:cNvPr id="30" name="Rezervirano mjesto teksta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hr-HR" smtClean="0"/>
              <a:t>Kliknite da biste uredili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
        <p:nvSpPr>
          <p:cNvPr id="10" name="Rezervirano mjesto datuma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9AC1F31D-109A-4A59-B5D2-197C172F8EE6}" type="datetimeFigureOut">
              <a:rPr lang="sr-Latn-CS" smtClean="0"/>
              <a:t>14.12.2017</a:t>
            </a:fld>
            <a:endParaRPr lang="hr-HR"/>
          </a:p>
        </p:txBody>
      </p:sp>
      <p:sp>
        <p:nvSpPr>
          <p:cNvPr id="22" name="Rezervirano mjesto podnožja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hr-HR"/>
          </a:p>
        </p:txBody>
      </p:sp>
      <p:sp>
        <p:nvSpPr>
          <p:cNvPr id="18" name="Rezervirano mjesto broja slajda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A3D7CF96-D830-4AB4-AE2B-C66729E0F5F4}" type="slidenum">
              <a:rPr lang="hr-HR" smtClean="0"/>
              <a:t>‹#›</a:t>
            </a:fld>
            <a:endParaRPr lang="hr-H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hr.wikipedia.org/wiki/Prirodni_plin"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5800" y="1714488"/>
            <a:ext cx="7172348" cy="785818"/>
          </a:xfrm>
        </p:spPr>
        <p:txBody>
          <a:bodyPr/>
          <a:lstStyle/>
          <a:p>
            <a:r>
              <a:rPr lang="hr-HR" dirty="0" smtClean="0"/>
              <a:t>     Zemni plin ili prirodni plin</a:t>
            </a:r>
            <a:endParaRPr lang="hr-HR" dirty="0"/>
          </a:p>
        </p:txBody>
      </p:sp>
      <p:sp>
        <p:nvSpPr>
          <p:cNvPr id="3" name="Rezervirano mjesto teksta 2"/>
          <p:cNvSpPr>
            <a:spLocks noGrp="1"/>
          </p:cNvSpPr>
          <p:nvPr>
            <p:ph type="body" idx="1"/>
          </p:nvPr>
        </p:nvSpPr>
        <p:spPr>
          <a:xfrm>
            <a:off x="2357422" y="2714620"/>
            <a:ext cx="6529406" cy="2286016"/>
          </a:xfrm>
        </p:spPr>
        <p:txBody>
          <a:bodyPr>
            <a:normAutofit/>
          </a:bodyPr>
          <a:lstStyle/>
          <a:p>
            <a:r>
              <a:rPr lang="hr-HR" sz="2800" dirty="0" smtClean="0"/>
              <a:t>                Izradio:</a:t>
            </a:r>
            <a:r>
              <a:rPr lang="hr-HR" sz="2800" dirty="0" err="1" smtClean="0"/>
              <a:t>Fabian</a:t>
            </a:r>
            <a:r>
              <a:rPr lang="hr-HR" sz="2800" dirty="0" smtClean="0"/>
              <a:t> Kuprešanin 8.D</a:t>
            </a:r>
            <a:endParaRPr lang="hr-HR"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p:cNvSpPr>
            <a:spLocks noGrp="1"/>
          </p:cNvSpPr>
          <p:nvPr>
            <p:ph type="title"/>
          </p:nvPr>
        </p:nvSpPr>
        <p:spPr>
          <a:xfrm>
            <a:off x="457200" y="0"/>
            <a:ext cx="8329642" cy="5072074"/>
          </a:xfrm>
        </p:spPr>
        <p:txBody>
          <a:bodyPr>
            <a:noAutofit/>
          </a:bodyPr>
          <a:lstStyle/>
          <a:p>
            <a:r>
              <a:rPr lang="hr-HR" sz="2400" dirty="0" smtClean="0"/>
              <a:t/>
            </a:r>
            <a:br>
              <a:rPr lang="hr-HR" sz="2400" dirty="0" smtClean="0"/>
            </a:br>
            <a:r>
              <a:rPr lang="hr-HR" sz="2400" dirty="0" smtClean="0"/>
              <a:t>Zemni plin je bez </a:t>
            </a:r>
            <a:r>
              <a:rPr lang="hr-HR" sz="2400" dirty="0" smtClean="0"/>
              <a:t>boje,okusa </a:t>
            </a:r>
            <a:r>
              <a:rPr lang="hr-HR" sz="2400" dirty="0" smtClean="0"/>
              <a:t>i mirisa,lakši je od zraka,nije otrovan,proziran je u svojoj čistoj formi je zapaljiv- a kada je zapaljiv daje veliku količinu energije.</a:t>
            </a:r>
            <a:br>
              <a:rPr lang="hr-HR" sz="2400" dirty="0" smtClean="0"/>
            </a:br>
            <a:r>
              <a:rPr lang="hr-HR" sz="2400" dirty="0" smtClean="0"/>
              <a:t>Zemni plin mješavina je ugljikovodika koji se najvećim dijelom (85%-95%) sastoji od metana ostali dio(5%-15%) su složeniji ugljikovodici:dušik,ugljični dioksid i sumpor.</a:t>
            </a:r>
            <a:br>
              <a:rPr lang="hr-HR" sz="2400" dirty="0" smtClean="0"/>
            </a:br>
            <a:r>
              <a:rPr lang="hr-HR" sz="2400" dirty="0" smtClean="0"/>
              <a:t>Plin se nalazi na dubini od nekoliko stotina do nekoliko tisuća metara kao i nafta a </a:t>
            </a:r>
            <a:br>
              <a:rPr lang="hr-HR" sz="2400" dirty="0" smtClean="0"/>
            </a:br>
            <a:r>
              <a:rPr lang="hr-HR" sz="2400" dirty="0" smtClean="0"/>
              <a:t>nastao je od uginulih biljnih i životinjskih organizama. Koristi se u kućanstvu za grijanje i kuhanje te u gospodarstvu u petrokemijskoj  industriji za proizvodnji amonijaka,metanola,vodika,i drugih kemijskih proizvoda.</a:t>
            </a:r>
            <a:endParaRPr lang="hr-HR" sz="2200" dirty="0"/>
          </a:p>
        </p:txBody>
      </p:sp>
      <p:pic>
        <p:nvPicPr>
          <p:cNvPr id="4" name="Rezervirano mjesto sadržaja 3" descr="C:\Users\Korisnik\Desktop\PLin_0_0_468X10000.jpg"/>
          <p:cNvPicPr>
            <a:picLocks noGrp="1"/>
          </p:cNvPicPr>
          <p:nvPr>
            <p:ph idx="1"/>
          </p:nvPr>
        </p:nvPicPr>
        <p:blipFill>
          <a:blip r:embed="rId2"/>
          <a:srcRect/>
          <a:stretch>
            <a:fillRect/>
          </a:stretch>
        </p:blipFill>
        <p:spPr bwMode="auto">
          <a:xfrm>
            <a:off x="998001" y="5000636"/>
            <a:ext cx="3573999" cy="16430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58204" cy="4011618"/>
          </a:xfrm>
        </p:spPr>
        <p:txBody>
          <a:bodyPr>
            <a:normAutofit/>
          </a:bodyPr>
          <a:lstStyle/>
          <a:p>
            <a:r>
              <a:rPr lang="hr-HR" sz="2400" dirty="0" smtClean="0"/>
              <a:t>Zemni plin se iz zemlje vadi na naftnim platformama i naftnim crpkama. Dobiva se iz podzemnih ležišta bušenjem i </a:t>
            </a:r>
            <a:r>
              <a:rPr lang="hr-HR" sz="2400" dirty="0" err="1" smtClean="0"/>
              <a:t>eruptiranjem</a:t>
            </a:r>
            <a:r>
              <a:rPr lang="hr-HR" sz="2400" dirty="0" smtClean="0"/>
              <a:t> se dovodi na površinu,nakon toga se pročišćava i prerađuje te uklanja ležišna voda. Nakon uklanjana </a:t>
            </a:r>
            <a:r>
              <a:rPr lang="hr-HR" sz="2400" dirty="0" err="1" smtClean="0"/>
              <a:t>kapljevite</a:t>
            </a:r>
            <a:r>
              <a:rPr lang="hr-HR" sz="2400" dirty="0" smtClean="0"/>
              <a:t> faze prirodni plin se razdvaja na metan koji se koristi kao </a:t>
            </a:r>
            <a:r>
              <a:rPr lang="hr-HR" sz="2400" dirty="0" smtClean="0"/>
              <a:t>petrokemijska </a:t>
            </a:r>
            <a:r>
              <a:rPr lang="hr-HR" sz="2400" dirty="0" smtClean="0"/>
              <a:t>sirovina ili se kao prirodi plin šalje plinovodom za grijanje. Prerada plinskog kondenzata radi se frakcijskom destilacijom pri atmosferskom tlaku. Razlikujemo suhi plin s neznatnim udjelom, vlažni ili mokri plin s povećanim udjelom težih ugljikovodika iz plinskih </a:t>
            </a:r>
            <a:r>
              <a:rPr lang="hr-HR" sz="2400" dirty="0" smtClean="0"/>
              <a:t>ležišta.</a:t>
            </a:r>
            <a:endParaRPr lang="hr-HR" sz="2400" dirty="0"/>
          </a:p>
        </p:txBody>
      </p:sp>
      <p:pic>
        <p:nvPicPr>
          <p:cNvPr id="4" name="Rezervirano mjesto sadržaja 3" descr="C:\Users\Korisnik\Desktop\3147004826921464936320centralna_plinska_postaja_peti_ovci_petrol_geoterm-595x240.jpg"/>
          <p:cNvPicPr>
            <a:picLocks noGrp="1"/>
          </p:cNvPicPr>
          <p:nvPr>
            <p:ph idx="1"/>
          </p:nvPr>
        </p:nvPicPr>
        <p:blipFill>
          <a:blip r:embed="rId2"/>
          <a:srcRect/>
          <a:stretch>
            <a:fillRect/>
          </a:stretch>
        </p:blipFill>
        <p:spPr bwMode="auto">
          <a:xfrm>
            <a:off x="457200" y="4304893"/>
            <a:ext cx="5329246" cy="219594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186766" cy="4083056"/>
          </a:xfrm>
        </p:spPr>
        <p:txBody>
          <a:bodyPr>
            <a:normAutofit/>
          </a:bodyPr>
          <a:lstStyle/>
          <a:p>
            <a:r>
              <a:rPr lang="hr-HR" sz="2400" dirty="0" smtClean="0"/>
              <a:t>Najveći </a:t>
            </a:r>
            <a:r>
              <a:rPr lang="hr-HR" sz="2400" dirty="0" smtClean="0"/>
              <a:t>proizvođači plina u svijetu su </a:t>
            </a:r>
            <a:r>
              <a:rPr lang="hr-HR" sz="2400" dirty="0" smtClean="0"/>
              <a:t>Saudijska </a:t>
            </a:r>
            <a:r>
              <a:rPr lang="hr-HR" sz="2400" dirty="0" smtClean="0"/>
              <a:t>Arabija,Katar,Rusija i SAD ,a </a:t>
            </a:r>
            <a:r>
              <a:rPr lang="hr-HR" sz="2400" dirty="0" smtClean="0"/>
              <a:t>najveći </a:t>
            </a:r>
            <a:r>
              <a:rPr lang="hr-HR" sz="2400" dirty="0" smtClean="0"/>
              <a:t>potrošači u Europi Belgija, Francuska, Velika Britanija, Grčka, </a:t>
            </a:r>
            <a:r>
              <a:rPr lang="hr-HR" sz="2400" dirty="0" err="1" smtClean="0"/>
              <a:t>Italija..</a:t>
            </a:r>
            <a:r>
              <a:rPr lang="hr-HR" sz="2400" dirty="0" smtClean="0"/>
              <a:t>. Deponijski </a:t>
            </a:r>
            <a:r>
              <a:rPr lang="hr-HR" sz="2400" dirty="0" smtClean="0"/>
              <a:t>plin nastaje na smetlištu zbog </a:t>
            </a:r>
            <a:r>
              <a:rPr lang="hr-HR" sz="2400" dirty="0" smtClean="0"/>
              <a:t>toga predstavlja </a:t>
            </a:r>
            <a:r>
              <a:rPr lang="hr-HR" sz="2400" dirty="0" smtClean="0"/>
              <a:t>opasnost za </a:t>
            </a:r>
            <a:r>
              <a:rPr lang="hr-HR" sz="2400" dirty="0" smtClean="0"/>
              <a:t>okolinu(mogućnost </a:t>
            </a:r>
            <a:r>
              <a:rPr lang="hr-HR" sz="2400" dirty="0" smtClean="0"/>
              <a:t>eksplozije). Prirodni plin stvara staklenički plin i time zagađuje okoliš. Zbog plina i nafte dolazi do ratova ubijaju se ljudi,uništavaju se čitava eko staništa,može izazvati onečišćenje mora i druge ekološke </a:t>
            </a:r>
            <a:r>
              <a:rPr lang="hr-HR" sz="2400" dirty="0" smtClean="0"/>
              <a:t>katastrofe.</a:t>
            </a:r>
            <a:r>
              <a:rPr lang="hr-HR" sz="2400" dirty="0" smtClean="0"/>
              <a:t/>
            </a:r>
            <a:br>
              <a:rPr lang="hr-HR" sz="2400" dirty="0" smtClean="0"/>
            </a:br>
            <a:endParaRPr lang="hr-HR" sz="2400" dirty="0"/>
          </a:p>
        </p:txBody>
      </p:sp>
      <p:pic>
        <p:nvPicPr>
          <p:cNvPr id="4" name="Rezervirano mjesto sadržaja 3" descr="c7c9ffed-9991-45a8-94b8-51c0d2a9290b.jpg"/>
          <p:cNvPicPr>
            <a:picLocks noGrp="1" noChangeAspect="1"/>
          </p:cNvPicPr>
          <p:nvPr>
            <p:ph idx="1"/>
          </p:nvPr>
        </p:nvPicPr>
        <p:blipFill>
          <a:blip r:embed="rId2"/>
          <a:stretch>
            <a:fillRect/>
          </a:stretch>
        </p:blipFill>
        <p:spPr>
          <a:xfrm>
            <a:off x="642910" y="3786190"/>
            <a:ext cx="3571870" cy="2463397"/>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186766" cy="4725998"/>
          </a:xfrm>
        </p:spPr>
        <p:txBody>
          <a:bodyPr>
            <a:normAutofit/>
          </a:bodyPr>
          <a:lstStyle/>
          <a:p>
            <a:r>
              <a:rPr lang="hr-HR" sz="2400" dirty="0" smtClean="0"/>
              <a:t>Problem s plinom je udio metana koji je recimo u Rusiji oko(98%),a u Nizozemskoj (80%-85%). Ograničene su mu zalihe i smatra se da bi ga moglo biti još stotinjak godina. Ljudi ga koriste već tisućama godina kao na primjer Kinezi za osvjetljavanje hramova i za isparavanje vode pri dobivanju soli. Prva upotreba plina bila je 1802.g. za osvjetljavanje ulica u Genovi. Transport plina na kopnu se obavlja plinovodima te po moru specijalnim brodovima. Najveći izvor plina u Hrvatskoj  je u </a:t>
            </a:r>
            <a:r>
              <a:rPr lang="hr-HR" sz="2400" dirty="0" err="1" smtClean="0"/>
              <a:t>Molvama</a:t>
            </a:r>
            <a:r>
              <a:rPr lang="hr-HR" sz="2400" dirty="0" smtClean="0"/>
              <a:t>  gdje se proizvodi(70%) plina za Republiku Hrvatsku To je i najmoderniji pogon za vađenje i preradu u ovom djelu Europe.</a:t>
            </a:r>
            <a:br>
              <a:rPr lang="hr-HR" sz="2400" dirty="0" smtClean="0"/>
            </a:br>
            <a:endParaRPr lang="hr-HR" sz="2400" dirty="0"/>
          </a:p>
        </p:txBody>
      </p:sp>
      <p:pic>
        <p:nvPicPr>
          <p:cNvPr id="6" name="Rezervirano mjesto sadržaja 5" descr="300px-BarnettShaleDrilling-9323.jpg"/>
          <p:cNvPicPr>
            <a:picLocks noGrp="1" noChangeAspect="1"/>
          </p:cNvPicPr>
          <p:nvPr>
            <p:ph idx="1"/>
          </p:nvPr>
        </p:nvPicPr>
        <p:blipFill>
          <a:blip r:embed="rId2"/>
          <a:stretch>
            <a:fillRect/>
          </a:stretch>
        </p:blipFill>
        <p:spPr>
          <a:xfrm>
            <a:off x="3214678" y="4143380"/>
            <a:ext cx="1928826" cy="256146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71472" y="1071546"/>
            <a:ext cx="7715304" cy="1928826"/>
          </a:xfrm>
        </p:spPr>
        <p:txBody>
          <a:bodyPr>
            <a:normAutofit/>
          </a:bodyPr>
          <a:lstStyle/>
          <a:p>
            <a:r>
              <a:rPr lang="hr-HR" sz="2800" dirty="0" smtClean="0"/>
              <a:t>Izvori:    </a:t>
            </a:r>
            <a:r>
              <a:rPr lang="hr-HR" sz="2800" dirty="0" smtClean="0">
                <a:hlinkClick r:id="rId2"/>
              </a:rPr>
              <a:t>https</a:t>
            </a:r>
            <a:r>
              <a:rPr lang="hr-HR" sz="2800" dirty="0" smtClean="0">
                <a:hlinkClick r:id="rId2"/>
              </a:rPr>
              <a:t>://</a:t>
            </a:r>
            <a:r>
              <a:rPr lang="hr-HR" sz="2800" dirty="0" smtClean="0">
                <a:hlinkClick r:id="rId2"/>
              </a:rPr>
              <a:t>hr.wikipedia.org/wiki/Prirodni_plin</a:t>
            </a:r>
            <a:r>
              <a:rPr lang="hr-HR" sz="2800" dirty="0" smtClean="0"/>
              <a:t/>
            </a:r>
            <a:br>
              <a:rPr lang="hr-HR" sz="2800" dirty="0" smtClean="0"/>
            </a:br>
            <a:r>
              <a:rPr lang="hr-HR" sz="2800" dirty="0" smtClean="0"/>
              <a:t>                 i udžbenik Kemija 8</a:t>
            </a:r>
            <a:br>
              <a:rPr lang="hr-HR" sz="2800" dirty="0" smtClean="0"/>
            </a:br>
            <a:endParaRPr lang="hr-HR" sz="2800" dirty="0"/>
          </a:p>
        </p:txBody>
      </p:sp>
    </p:spTree>
  </p:cSld>
  <p:clrMapOvr>
    <a:masterClrMapping/>
  </p:clrMapOvr>
</p:sld>
</file>

<file path=ppt/theme/theme1.xml><?xml version="1.0" encoding="utf-8"?>
<a:theme xmlns:a="http://schemas.openxmlformats.org/drawingml/2006/main" name="Tehnički">
  <a:themeElements>
    <a:clrScheme name="Tehnički">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hnički">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hnički">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63</TotalTime>
  <Words>293</Words>
  <Application>Microsoft Office PowerPoint</Application>
  <PresentationFormat>Prikaz na zaslonu (4:3)</PresentationFormat>
  <Paragraphs>7</Paragraphs>
  <Slides>6</Slides>
  <Notes>0</Notes>
  <HiddenSlides>0</HiddenSlides>
  <MMClips>0</MMClips>
  <ScaleCrop>false</ScaleCrop>
  <HeadingPairs>
    <vt:vector size="4" baseType="variant">
      <vt:variant>
        <vt:lpstr>Tema</vt:lpstr>
      </vt:variant>
      <vt:variant>
        <vt:i4>1</vt:i4>
      </vt:variant>
      <vt:variant>
        <vt:lpstr>Naslovi slajdova</vt:lpstr>
      </vt:variant>
      <vt:variant>
        <vt:i4>6</vt:i4>
      </vt:variant>
    </vt:vector>
  </HeadingPairs>
  <TitlesOfParts>
    <vt:vector size="7" baseType="lpstr">
      <vt:lpstr>Tehnički</vt:lpstr>
      <vt:lpstr>     Zemni plin ili prirodni plin</vt:lpstr>
      <vt:lpstr> Zemni plin je bez boje,okusa i mirisa,lakši je od zraka,nije otrovan,proziran je u svojoj čistoj formi je zapaljiv- a kada je zapaljiv daje veliku količinu energije. Zemni plin mješavina je ugljikovodika koji se najvećim dijelom (85%-95%) sastoji od metana ostali dio(5%-15%) su složeniji ugljikovodici:dušik,ugljični dioksid i sumpor. Plin se nalazi na dubini od nekoliko stotina do nekoliko tisuća metara kao i nafta a  nastao je od uginulih biljnih i životinjskih organizama. Koristi se u kućanstvu za grijanje i kuhanje te u gospodarstvu u petrokemijskoj  industriji za proizvodnji amonijaka,metanola,vodika,i drugih kemijskih proizvoda.</vt:lpstr>
      <vt:lpstr>Zemni plin se iz zemlje vadi na naftnim platformama i naftnim crpkama. Dobiva se iz podzemnih ležišta bušenjem i eruptiranjem se dovodi na površinu,nakon toga se pročišćava i prerađuje te uklanja ležišna voda. Nakon uklanjana kapljevite faze prirodni plin se razdvaja na metan koji se koristi kao petrokemijska sirovina ili se kao prirodi plin šalje plinovodom za grijanje. Prerada plinskog kondenzata radi se frakcijskom destilacijom pri atmosferskom tlaku. Razlikujemo suhi plin s neznatnim udjelom, vlažni ili mokri plin s povećanim udjelom težih ugljikovodika iz plinskih ležišta.</vt:lpstr>
      <vt:lpstr>Najveći proizvođači plina u svijetu su Saudijska Arabija,Katar,Rusija i SAD ,a najveći potrošači u Europi Belgija, Francuska, Velika Britanija, Grčka, Italija... Deponijski plin nastaje na smetlištu zbog toga predstavlja opasnost za okolinu(mogućnost eksplozije). Prirodni plin stvara staklenički plin i time zagađuje okoliš. Zbog plina i nafte dolazi do ratova ubijaju se ljudi,uništavaju se čitava eko staništa,može izazvati onečišćenje mora i druge ekološke katastrofe. </vt:lpstr>
      <vt:lpstr>Problem s plinom je udio metana koji je recimo u Rusiji oko(98%),a u Nizozemskoj (80%-85%). Ograničene su mu zalihe i smatra se da bi ga moglo biti još stotinjak godina. Ljudi ga koriste već tisućama godina kao na primjer Kinezi za osvjetljavanje hramova i za isparavanje vode pri dobivanju soli. Prva upotreba plina bila je 1802.g. za osvjetljavanje ulica u Genovi. Transport plina na kopnu se obavlja plinovodima te po moru specijalnim brodovima. Najveći izvor plina u Hrvatskoj  je u Molvama  gdje se proizvodi(70%) plina za Republiku Hrvatsku To je i najmoderniji pogon za vađenje i preradu u ovom djelu Europe. </vt:lpstr>
      <vt:lpstr>Izvori:    https://hr.wikipedia.org/wiki/Prirodni_plin                  i udžbenik Kemija 8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Zemni plin je bez boje okusa i mirisa,lakši je od zraka,nije otrovan,proziran je u svojoj čistoj formi je zapaljiv- a kada je zapaljiv daje veliku količinu energije. Zemni plin mješavina je ugljikovodika koji se najvećim dijelom (85%-95%) sastoji od metana ostali dio(5%-15%) su složeniji ugljikovodici:dušik,ugljični dioksid i sumpor. Plin se nalazi na dubini od nekoliko stotina do nekoliko tisuća metara kao i nafta a  nastao je od uginulih biljnih i životinjskih organizama. Koristi se u kućanstvu za grijanje i kuhanje te u gospodarstvu u petrokemijskoj  industriji za proizvodnji amonijaka,metanola,vodika,i drugih kemijskih proizvoda.</dc:title>
  <dc:creator>Korisnik</dc:creator>
  <cp:lastModifiedBy>Korisnik</cp:lastModifiedBy>
  <cp:revision>7</cp:revision>
  <dcterms:created xsi:type="dcterms:W3CDTF">2017-12-14T19:25:38Z</dcterms:created>
  <dcterms:modified xsi:type="dcterms:W3CDTF">2017-12-14T20:29:20Z</dcterms:modified>
</cp:coreProperties>
</file>