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389EEE-A8F2-591C-08EA-9DA7F441B069}" v="1201" dt="2019-10-02T17:30:26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Elektroni%C4%8Dka_po%C5%A1ta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hr.wikipedia.org/wiki/Telef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r.wikipedia.org/w/index.php?title=Istovremene_poruke&amp;action=edit&amp;redlink=1" TargetMode="External"/><Relationship Id="rId5" Type="http://schemas.openxmlformats.org/officeDocument/2006/relationships/hyperlink" Target="https://hr.wikipedia.org/wiki/Dru%C5%A1tveni_networking" TargetMode="External"/><Relationship Id="rId4" Type="http://schemas.openxmlformats.org/officeDocument/2006/relationships/hyperlink" Target="https://hr.wikipedia.org/wiki/Internet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Ra%C4%8Dunalne_mre%C5%BEe" TargetMode="External"/><Relationship Id="rId2" Type="http://schemas.openxmlformats.org/officeDocument/2006/relationships/hyperlink" Target="https://hr.wikipedia.org/wiki/Ra%C4%8Dunal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ep.hr/vijesti/internet/getty-images-trazi-odstetu-od-brojnih-hrvatskih-stranica/3349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galis.hr/forum/showthread.php/52154-Ukrao-sam-slik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chain link fence&#10;&#10;Description generated with high confidence">
            <a:extLst>
              <a:ext uri="{FF2B5EF4-FFF2-40B4-BE49-F238E27FC236}">
                <a16:creationId xmlns:a16="http://schemas.microsoft.com/office/drawing/2014/main" id="{25BAF1EC-67F2-49D9-8854-57727A741A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08"/>
          <a:stretch/>
        </p:blipFill>
        <p:spPr>
          <a:xfrm>
            <a:off x="4818888" y="1"/>
            <a:ext cx="7373112" cy="6857999"/>
          </a:xfrm>
          <a:prstGeom prst="rect">
            <a:avLst/>
          </a:prstGeom>
        </p:spPr>
      </p:pic>
      <p:sp>
        <p:nvSpPr>
          <p:cNvPr id="13" name="Freeform 8">
            <a:extLst>
              <a:ext uri="{FF2B5EF4-FFF2-40B4-BE49-F238E27FC236}">
                <a16:creationId xmlns:a16="http://schemas.microsoft.com/office/drawing/2014/main" id="{9225B0D8-E56E-4ACC-A464-81F406276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8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8F5D1B28-3976-4367-807C-CAD629CDD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8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672" y="2600324"/>
            <a:ext cx="5058370" cy="3320973"/>
          </a:xfrm>
        </p:spPr>
        <p:txBody>
          <a:bodyPr anchor="t">
            <a:normAutofit/>
          </a:bodyPr>
          <a:lstStyle/>
          <a:p>
            <a:pPr algn="l"/>
            <a:r>
              <a:rPr lang="en-US" sz="5400">
                <a:cs typeface="Calibri Light"/>
              </a:rPr>
              <a:t>SIGURNOST I SURADNJA NA MREŽI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672" y="1300450"/>
            <a:ext cx="4167376" cy="1155525"/>
          </a:xfrm>
        </p:spPr>
        <p:txBody>
          <a:bodyPr anchor="b">
            <a:normAutofit/>
          </a:bodyPr>
          <a:lstStyle/>
          <a:p>
            <a:pPr algn="l"/>
            <a:endParaRPr lang="en-US" sz="2000"/>
          </a:p>
        </p:txBody>
      </p:sp>
      <p:pic>
        <p:nvPicPr>
          <p:cNvPr id="4" name="Picture 4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55F86D47-8EEC-4A98-B4D8-8E8AA3934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1468" y="3429913"/>
            <a:ext cx="373694" cy="21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3DF48-8393-4622-A422-3E9DCFE91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906281" cy="1325563"/>
          </a:xfrm>
        </p:spPr>
        <p:txBody>
          <a:bodyPr>
            <a:normAutofit/>
          </a:bodyPr>
          <a:lstStyle/>
          <a:p>
            <a:r>
              <a:rPr lang="en-US" dirty="0" err="1">
                <a:cs typeface="Calibri Light"/>
              </a:rPr>
              <a:t>Virtualne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zajednice</a:t>
            </a:r>
            <a:r>
              <a:rPr lang="en-US" dirty="0">
                <a:cs typeface="Calibri Light"/>
              </a:rPr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BD148-540B-4671-ADFB-4FF800E5D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5006336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b="1">
                <a:ea typeface="+mn-lt"/>
                <a:cs typeface="+mn-lt"/>
              </a:rPr>
              <a:t>Virtualna zajednica</a:t>
            </a:r>
            <a:r>
              <a:rPr lang="en-US" sz="1800">
                <a:ea typeface="+mn-lt"/>
                <a:cs typeface="+mn-lt"/>
              </a:rPr>
              <a:t>, </a:t>
            </a:r>
            <a:r>
              <a:rPr lang="en-US" sz="1800" b="1">
                <a:ea typeface="+mn-lt"/>
                <a:cs typeface="+mn-lt"/>
              </a:rPr>
              <a:t>e-zajednica</a:t>
            </a:r>
            <a:r>
              <a:rPr lang="en-US" sz="1800">
                <a:ea typeface="+mn-lt"/>
                <a:cs typeface="+mn-lt"/>
              </a:rPr>
              <a:t> ili </a:t>
            </a:r>
            <a:r>
              <a:rPr lang="en-US" sz="1800" b="1">
                <a:ea typeface="+mn-lt"/>
                <a:cs typeface="+mn-lt"/>
              </a:rPr>
              <a:t>online zajednica</a:t>
            </a:r>
            <a:r>
              <a:rPr lang="en-US" sz="1800">
                <a:ea typeface="+mn-lt"/>
                <a:cs typeface="+mn-lt"/>
              </a:rPr>
              <a:t> je grupa ljudi koji prvenstveno međusobno djeluju putem komunikacijskih posrednika poput novinskih brošura, </a:t>
            </a:r>
            <a:r>
              <a:rPr lang="en-US" sz="1800">
                <a:ea typeface="+mn-lt"/>
                <a:cs typeface="+mn-lt"/>
                <a:hlinkClick r:id="rId2"/>
              </a:rPr>
              <a:t>telefona</a:t>
            </a:r>
            <a:r>
              <a:rPr lang="en-US" sz="1800">
                <a:ea typeface="+mn-lt"/>
                <a:cs typeface="+mn-lt"/>
              </a:rPr>
              <a:t>, </a:t>
            </a:r>
            <a:r>
              <a:rPr lang="en-US" sz="1800">
                <a:ea typeface="+mn-lt"/>
                <a:cs typeface="+mn-lt"/>
                <a:hlinkClick r:id="rId3"/>
              </a:rPr>
              <a:t>elektroničke pošte</a:t>
            </a:r>
            <a:r>
              <a:rPr lang="en-US" sz="1800">
                <a:ea typeface="+mn-lt"/>
                <a:cs typeface="+mn-lt"/>
              </a:rPr>
              <a:t>, </a:t>
            </a:r>
            <a:r>
              <a:rPr lang="en-US" sz="1800">
                <a:ea typeface="+mn-lt"/>
                <a:cs typeface="+mn-lt"/>
                <a:hlinkClick r:id="rId4"/>
              </a:rPr>
              <a:t>internetske</a:t>
            </a:r>
            <a:r>
              <a:rPr lang="en-US" sz="1800">
                <a:ea typeface="+mn-lt"/>
                <a:cs typeface="+mn-lt"/>
              </a:rPr>
              <a:t> društvene mrežne službe (</a:t>
            </a:r>
            <a:r>
              <a:rPr lang="en-US" sz="1800">
                <a:ea typeface="+mn-lt"/>
                <a:cs typeface="+mn-lt"/>
                <a:hlinkClick r:id="rId5"/>
              </a:rPr>
              <a:t>društveni networking</a:t>
            </a:r>
            <a:r>
              <a:rPr lang="en-US" sz="1800">
                <a:ea typeface="+mn-lt"/>
                <a:cs typeface="+mn-lt"/>
              </a:rPr>
              <a:t>) ili </a:t>
            </a:r>
            <a:r>
              <a:rPr lang="en-US" sz="1800">
                <a:ea typeface="+mn-lt"/>
                <a:cs typeface="+mn-lt"/>
                <a:hlinkClick r:id="rId6"/>
              </a:rPr>
              <a:t>istovremenih poruka</a:t>
            </a:r>
            <a:r>
              <a:rPr lang="en-US" sz="1800">
                <a:ea typeface="+mn-lt"/>
                <a:cs typeface="+mn-lt"/>
              </a:rPr>
              <a:t> radije nego licem u lice, za društvene, stručne, obrazovne ili druge svrhe. </a:t>
            </a:r>
            <a:endParaRPr lang="en-US" sz="18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846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picture containing text, person, newspaper&#10;&#10;Description generated with very high confidence">
            <a:extLst>
              <a:ext uri="{FF2B5EF4-FFF2-40B4-BE49-F238E27FC236}">
                <a16:creationId xmlns:a16="http://schemas.microsoft.com/office/drawing/2014/main" id="{BF85288B-FF4F-43C4-BAFE-AF179459E2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0975" y="643466"/>
            <a:ext cx="410527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23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person, newspaper&#10;&#10;Description generated with very high confidence">
            <a:extLst>
              <a:ext uri="{FF2B5EF4-FFF2-40B4-BE49-F238E27FC236}">
                <a16:creationId xmlns:a16="http://schemas.microsoft.com/office/drawing/2014/main" id="{E75D8693-3E99-45F9-8D8E-53991E8E6B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08" r="3240" b="2393"/>
          <a:stretch/>
        </p:blipFill>
        <p:spPr>
          <a:xfrm>
            <a:off x="4818888" y="1"/>
            <a:ext cx="7373112" cy="6857999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9225B0D8-E56E-4ACC-A464-81F406276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8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8F5D1B28-3976-4367-807C-CAD629CDD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8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814F88-F68E-42D2-BC0A-00A1A1B1B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600324"/>
            <a:ext cx="5058370" cy="33209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Zanimanja informatike: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5E6A5-C21C-4205-BF30-531CEC9A4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300450"/>
            <a:ext cx="4167376" cy="11555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/>
              <a:t>Informatičar, programer, strojar, električar </a:t>
            </a:r>
          </a:p>
        </p:txBody>
      </p:sp>
    </p:spTree>
    <p:extLst>
      <p:ext uri="{BB962C8B-B14F-4D97-AF65-F5344CB8AC3E}">
        <p14:creationId xmlns:p14="http://schemas.microsoft.com/office/powerpoint/2010/main" val="1700411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04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B54BB7-F23B-4CEA-B5CB-1416C79B2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dirty="0" err="1">
                <a:solidFill>
                  <a:srgbClr val="FFFFFF"/>
                </a:solidFill>
                <a:cs typeface="Calibri Light"/>
              </a:rPr>
              <a:t>Prevare</a:t>
            </a:r>
            <a:r>
              <a:rPr lang="en-US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 Light"/>
              </a:rPr>
              <a:t>na</a:t>
            </a:r>
            <a:r>
              <a:rPr lang="en-US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 Light"/>
              </a:rPr>
              <a:t>internetu</a:t>
            </a:r>
            <a:r>
              <a:rPr lang="en-US" dirty="0">
                <a:solidFill>
                  <a:srgbClr val="FFFFFF"/>
                </a:solidFill>
                <a:cs typeface="Calibri Light"/>
              </a:rPr>
              <a:t>: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4" descr="A picture containing person, indoor, computer, laptop&#10;&#10;Description generated with very high confidence">
            <a:extLst>
              <a:ext uri="{FF2B5EF4-FFF2-40B4-BE49-F238E27FC236}">
                <a16:creationId xmlns:a16="http://schemas.microsoft.com/office/drawing/2014/main" id="{9355434D-2159-42F1-B099-27EAE854F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19" r="1" b="745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D1CCF-BE1A-4D40-9935-D4C17E94C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Prevare koje se tu javljaju ne ciljaju samo na jednu skupinu ljudi, one su namijenjene svim korisnicima, bez obzira na radno mjesto, obrazovanje ili inteligenciju.</a:t>
            </a:r>
          </a:p>
          <a:p>
            <a:r>
              <a:rPr lang="en-US" sz="2000">
                <a:solidFill>
                  <a:srgbClr val="FFFFFF"/>
                </a:solidFill>
                <a:cs typeface="Calibri"/>
              </a:rPr>
              <a:t>Vrste prevara:</a:t>
            </a:r>
          </a:p>
          <a:p>
            <a:r>
              <a:rPr lang="en-US" sz="2000">
                <a:solidFill>
                  <a:srgbClr val="FFFFFF"/>
                </a:solidFill>
                <a:cs typeface="Calibri"/>
              </a:rPr>
              <a:t>Nigerijska prevara</a:t>
            </a:r>
          </a:p>
          <a:p>
            <a:r>
              <a:rPr lang="en-US" sz="2000">
                <a:solidFill>
                  <a:srgbClr val="FFFFFF"/>
                </a:solidFill>
                <a:cs typeface="Calibri"/>
              </a:rPr>
              <a:t>Lažni dobitak na lotu</a:t>
            </a:r>
          </a:p>
          <a:p>
            <a:r>
              <a:rPr lang="en-US" sz="2000">
                <a:solidFill>
                  <a:srgbClr val="FFFFFF"/>
                </a:solidFill>
                <a:cs typeface="Calibri"/>
              </a:rPr>
              <a:t>Lažne internet stranice</a:t>
            </a:r>
          </a:p>
          <a:p>
            <a:r>
              <a:rPr lang="en-US" sz="2000">
                <a:solidFill>
                  <a:srgbClr val="FFFFFF"/>
                </a:solidFill>
                <a:cs typeface="Calibri"/>
              </a:rPr>
              <a:t>Lažni mailovi</a:t>
            </a:r>
          </a:p>
          <a:p>
            <a:r>
              <a:rPr lang="en-US" sz="2000">
                <a:solidFill>
                  <a:srgbClr val="FFFFFF"/>
                </a:solidFill>
                <a:cs typeface="Calibri"/>
              </a:rPr>
              <a:t>Žute stranice prevara</a:t>
            </a:r>
          </a:p>
        </p:txBody>
      </p:sp>
    </p:spTree>
    <p:extLst>
      <p:ext uri="{BB962C8B-B14F-4D97-AF65-F5344CB8AC3E}">
        <p14:creationId xmlns:p14="http://schemas.microsoft.com/office/powerpoint/2010/main" val="158593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1EDC6B-A679-4C61-AF44-A93BA5165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>
                <a:cs typeface="Calibri Light"/>
              </a:rPr>
              <a:t>Zaštita korisničkog računa: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A180-992F-4986-B333-81840C0C3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Višestruka provjera autentičnosti</a:t>
            </a:r>
            <a:endParaRPr lang="en-US" sz="2000">
              <a:cs typeface="Calibri" panose="020F0502020204030204"/>
            </a:endParaRPr>
          </a:p>
          <a:p>
            <a:r>
              <a:rPr lang="en-US" sz="2000"/>
              <a:t>Sigurnost lozinke - lozinka uvijek mora imati barem 8 znamenki</a:t>
            </a:r>
            <a:endParaRPr lang="en-US" sz="2000">
              <a:cs typeface="Calibri"/>
            </a:endParaRPr>
          </a:p>
          <a:p>
            <a:r>
              <a:rPr lang="en-US" sz="2000"/>
              <a:t>Plaćanja i poruke izvan sustava</a:t>
            </a:r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pic>
        <p:nvPicPr>
          <p:cNvPr id="4" name="Picture 4" descr="A close up of a computer&#10;&#10;Description generated with very high confidence">
            <a:extLst>
              <a:ext uri="{FF2B5EF4-FFF2-40B4-BE49-F238E27FC236}">
                <a16:creationId xmlns:a16="http://schemas.microsoft.com/office/drawing/2014/main" id="{48C27D34-82DF-4FF3-9090-387392A6B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1395202"/>
            <a:ext cx="6250769" cy="390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33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40D43-7C90-4433-B287-E30B8F545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878" y="187462"/>
            <a:ext cx="5314536" cy="1054166"/>
          </a:xfrm>
        </p:spPr>
        <p:txBody>
          <a:bodyPr>
            <a:normAutofit/>
          </a:bodyPr>
          <a:lstStyle/>
          <a:p>
            <a:r>
              <a:rPr lang="en-US" dirty="0" err="1">
                <a:cs typeface="Calibri Light"/>
              </a:rPr>
              <a:t>Uloga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interneta</a:t>
            </a:r>
            <a:r>
              <a:rPr lang="en-US" dirty="0">
                <a:cs typeface="Calibri Light"/>
              </a:rPr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65ABA-AC5D-4144-923F-31A8FFF15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14" y="1308252"/>
            <a:ext cx="6347938" cy="510868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 dirty="0">
                <a:ea typeface="+mn-lt"/>
                <a:cs typeface="+mn-lt"/>
              </a:rPr>
              <a:t>Internet</a:t>
            </a:r>
            <a:r>
              <a:rPr lang="en-US" sz="1600" dirty="0">
                <a:ea typeface="+mn-lt"/>
                <a:cs typeface="+mn-lt"/>
              </a:rPr>
              <a:t> je </a:t>
            </a:r>
            <a:r>
              <a:rPr lang="en-US" sz="1600" dirty="0" err="1">
                <a:ea typeface="+mn-lt"/>
                <a:cs typeface="+mn-lt"/>
              </a:rPr>
              <a:t>javno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dostupna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globalna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paketna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podatkovna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mreža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koja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zajedno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povezuje</a:t>
            </a:r>
            <a:r>
              <a:rPr lang="en-US" sz="1600" dirty="0">
                <a:ea typeface="+mn-lt"/>
                <a:cs typeface="+mn-lt"/>
              </a:rPr>
              <a:t> </a:t>
            </a:r>
            <a:r>
              <a:rPr lang="en-US" sz="1600" dirty="0">
                <a:ea typeface="+mn-lt"/>
                <a:cs typeface="+mn-lt"/>
                <a:hlinkClick r:id="rId2"/>
              </a:rPr>
              <a:t>računala</a:t>
            </a:r>
            <a:r>
              <a:rPr lang="en-US" sz="1600" dirty="0">
                <a:ea typeface="+mn-lt"/>
                <a:cs typeface="+mn-lt"/>
              </a:rPr>
              <a:t> </a:t>
            </a:r>
            <a:r>
              <a:rPr lang="en-US" sz="1600" dirty="0" err="1">
                <a:ea typeface="+mn-lt"/>
                <a:cs typeface="+mn-lt"/>
              </a:rPr>
              <a:t>i</a:t>
            </a:r>
            <a:r>
              <a:rPr lang="en-US" sz="1600" dirty="0">
                <a:ea typeface="+mn-lt"/>
                <a:cs typeface="+mn-lt"/>
              </a:rPr>
              <a:t> </a:t>
            </a:r>
            <a:r>
              <a:rPr lang="en-US" sz="1600" dirty="0">
                <a:ea typeface="+mn-lt"/>
                <a:cs typeface="+mn-lt"/>
                <a:hlinkClick r:id="rId3"/>
              </a:rPr>
              <a:t>računalne mreže</a:t>
            </a:r>
            <a:r>
              <a:rPr lang="en-US" sz="1600" dirty="0">
                <a:ea typeface="+mn-lt"/>
                <a:cs typeface="+mn-lt"/>
              </a:rPr>
              <a:t> </a:t>
            </a:r>
            <a:r>
              <a:rPr lang="en-US" sz="1600" dirty="0" err="1">
                <a:ea typeface="+mn-lt"/>
                <a:cs typeface="+mn-lt"/>
              </a:rPr>
              <a:t>korištenjem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istoimenog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protokola</a:t>
            </a:r>
            <a:endParaRPr lang="en-US" sz="1600" dirty="0">
              <a:ea typeface="+mn-lt"/>
              <a:cs typeface="+mn-lt"/>
            </a:endParaRPr>
          </a:p>
          <a:p>
            <a:r>
              <a:rPr lang="en-US" sz="1600" b="1" dirty="0" err="1">
                <a:ea typeface="+mn-lt"/>
                <a:cs typeface="+mn-lt"/>
              </a:rPr>
              <a:t>Uloga</a:t>
            </a:r>
            <a:r>
              <a:rPr lang="en-US" sz="1600" b="1" dirty="0">
                <a:ea typeface="+mn-lt"/>
                <a:cs typeface="+mn-lt"/>
              </a:rPr>
              <a:t> </a:t>
            </a:r>
            <a:r>
              <a:rPr lang="en-US" sz="1600" b="1" dirty="0" err="1">
                <a:ea typeface="+mn-lt"/>
                <a:cs typeface="+mn-lt"/>
              </a:rPr>
              <a:t>interneta</a:t>
            </a:r>
            <a:r>
              <a:rPr lang="en-US" sz="1600" b="1" dirty="0">
                <a:ea typeface="+mn-lt"/>
                <a:cs typeface="+mn-lt"/>
              </a:rPr>
              <a:t> </a:t>
            </a:r>
            <a:r>
              <a:rPr lang="en-US" sz="1600" b="1" dirty="0" err="1">
                <a:ea typeface="+mn-lt"/>
                <a:cs typeface="+mn-lt"/>
              </a:rPr>
              <a:t>kao</a:t>
            </a:r>
            <a:r>
              <a:rPr lang="en-US" sz="1600" b="1" dirty="0">
                <a:ea typeface="+mn-lt"/>
                <a:cs typeface="+mn-lt"/>
              </a:rPr>
              <a:t> </a:t>
            </a:r>
            <a:r>
              <a:rPr lang="en-US" sz="1600" b="1" dirty="0" err="1">
                <a:ea typeface="+mn-lt"/>
                <a:cs typeface="+mn-lt"/>
              </a:rPr>
              <a:t>izvora</a:t>
            </a:r>
            <a:r>
              <a:rPr lang="en-US" sz="1600" b="1" dirty="0">
                <a:ea typeface="+mn-lt"/>
                <a:cs typeface="+mn-lt"/>
              </a:rPr>
              <a:t> </a:t>
            </a:r>
            <a:r>
              <a:rPr lang="en-US" sz="1600" b="1" dirty="0" err="1">
                <a:ea typeface="+mn-lt"/>
                <a:cs typeface="+mn-lt"/>
              </a:rPr>
              <a:t>informacija</a:t>
            </a:r>
            <a:r>
              <a:rPr lang="en-US" sz="1600" b="1" dirty="0">
                <a:ea typeface="+mn-lt"/>
                <a:cs typeface="+mn-lt"/>
              </a:rPr>
              <a:t> u </a:t>
            </a:r>
            <a:r>
              <a:rPr lang="en-US" sz="1600" b="1" dirty="0" err="1">
                <a:ea typeface="+mn-lt"/>
                <a:cs typeface="+mn-lt"/>
              </a:rPr>
              <a:t>medijskom</a:t>
            </a:r>
            <a:r>
              <a:rPr lang="en-US" sz="1600" b="1" dirty="0">
                <a:ea typeface="+mn-lt"/>
                <a:cs typeface="+mn-lt"/>
              </a:rPr>
              <a:t> </a:t>
            </a:r>
            <a:r>
              <a:rPr lang="en-US" sz="1600" b="1" dirty="0" err="1">
                <a:ea typeface="+mn-lt"/>
                <a:cs typeface="+mn-lt"/>
              </a:rPr>
              <a:t>izvještavanju</a:t>
            </a:r>
            <a:r>
              <a:rPr lang="en-US" sz="1600" b="1" dirty="0">
                <a:ea typeface="+mn-lt"/>
                <a:cs typeface="+mn-lt"/>
              </a:rPr>
              <a:t> o </a:t>
            </a:r>
            <a:r>
              <a:rPr lang="en-US" sz="1600" b="1" dirty="0" err="1">
                <a:ea typeface="+mn-lt"/>
                <a:cs typeface="+mn-lt"/>
              </a:rPr>
              <a:t>znanosti</a:t>
            </a:r>
            <a:endParaRPr lang="en-US" sz="1600" b="1" dirty="0">
              <a:ea typeface="+mn-lt"/>
              <a:cs typeface="+mn-lt"/>
            </a:endParaRPr>
          </a:p>
          <a:p>
            <a:r>
              <a:rPr lang="en-US" sz="1600" b="1" dirty="0" err="1">
                <a:cs typeface="Calibri"/>
              </a:rPr>
              <a:t>Pravila</a:t>
            </a:r>
            <a:r>
              <a:rPr lang="en-US" sz="1600" b="1" dirty="0">
                <a:cs typeface="Calibri"/>
              </a:rPr>
              <a:t> </a:t>
            </a:r>
            <a:r>
              <a:rPr lang="en-US" sz="1600" b="1" dirty="0" err="1">
                <a:cs typeface="Calibri"/>
              </a:rPr>
              <a:t>ponašanja</a:t>
            </a:r>
            <a:r>
              <a:rPr lang="en-US" sz="1600" b="1" dirty="0">
                <a:cs typeface="Calibri"/>
              </a:rPr>
              <a:t> </a:t>
            </a:r>
            <a:r>
              <a:rPr lang="en-US" sz="1600" b="1" dirty="0" err="1">
                <a:cs typeface="Calibri"/>
              </a:rPr>
              <a:t>na</a:t>
            </a:r>
            <a:r>
              <a:rPr lang="en-US" sz="1600" b="1" dirty="0">
                <a:cs typeface="Calibri"/>
              </a:rPr>
              <a:t> </a:t>
            </a:r>
            <a:r>
              <a:rPr lang="en-US" sz="1600" b="1" dirty="0" err="1">
                <a:cs typeface="Calibri"/>
              </a:rPr>
              <a:t>internetu</a:t>
            </a:r>
            <a:r>
              <a:rPr lang="en-US" sz="1600" b="1" dirty="0">
                <a:cs typeface="Calibri"/>
              </a:rPr>
              <a:t>:</a:t>
            </a:r>
          </a:p>
          <a:p>
            <a:r>
              <a:rPr lang="en-US" sz="1600" dirty="0">
                <a:ea typeface="+mn-lt"/>
                <a:cs typeface="+mn-lt"/>
              </a:rPr>
              <a:t>1. VAŽNO JE BITI PRISTOJAN</a:t>
            </a:r>
          </a:p>
          <a:p>
            <a:r>
              <a:rPr lang="en-US" sz="1600" dirty="0">
                <a:ea typeface="+mn-lt"/>
                <a:cs typeface="+mn-lt"/>
              </a:rPr>
              <a:t>2. KORISTI EMOTIKONE</a:t>
            </a:r>
          </a:p>
          <a:p>
            <a:r>
              <a:rPr lang="en-US" sz="1600" dirty="0">
                <a:ea typeface="+mn-lt"/>
                <a:cs typeface="+mn-lt"/>
              </a:rPr>
              <a:t>3. NE VIČI</a:t>
            </a:r>
          </a:p>
          <a:p>
            <a:r>
              <a:rPr lang="en-US" sz="1600" dirty="0">
                <a:ea typeface="+mn-lt"/>
                <a:cs typeface="+mn-lt"/>
              </a:rPr>
              <a:t>4. UVIJEK SE PREDSTAVI</a:t>
            </a:r>
          </a:p>
          <a:p>
            <a:r>
              <a:rPr lang="en-US" sz="1600" dirty="0">
                <a:ea typeface="+mn-lt"/>
                <a:cs typeface="+mn-lt"/>
              </a:rPr>
              <a:t>5. ČUVAJ SVOJE OSOBNE PODATKE</a:t>
            </a:r>
          </a:p>
          <a:p>
            <a:r>
              <a:rPr lang="en-US" sz="1600" dirty="0">
                <a:ea typeface="+mn-lt"/>
                <a:cs typeface="+mn-lt"/>
              </a:rPr>
              <a:t>6. POŠTUJ PRIVATNOST DRUGIH</a:t>
            </a:r>
          </a:p>
          <a:p>
            <a:r>
              <a:rPr lang="en-US" sz="1600" dirty="0">
                <a:ea typeface="+mn-lt"/>
                <a:cs typeface="+mn-lt"/>
              </a:rPr>
              <a:t>7. NIKAD NEMOJ SLIKATI NEKOGA PA OBJAVITI SLIKE BEZ DOPUŠTENJA</a:t>
            </a:r>
          </a:p>
          <a:p>
            <a:r>
              <a:rPr lang="en-US" sz="1600" dirty="0">
                <a:ea typeface="+mn-lt"/>
                <a:cs typeface="+mn-lt"/>
              </a:rPr>
              <a:t>8. NIŠTA NE OBJAVLJUJ DOK SI LJUT/A</a:t>
            </a:r>
          </a:p>
          <a:p>
            <a:r>
              <a:rPr lang="en-US" sz="1600" dirty="0">
                <a:ea typeface="+mn-lt"/>
                <a:cs typeface="+mn-lt"/>
              </a:rPr>
              <a:t>9. NEMOJ SUDJELOVATI U PREPIRKAMA I SVAĐAMA</a:t>
            </a:r>
          </a:p>
          <a:p>
            <a:r>
              <a:rPr lang="en-US" sz="1600" dirty="0">
                <a:ea typeface="+mn-lt"/>
                <a:cs typeface="+mn-lt"/>
              </a:rPr>
              <a:t>10. NE ODGOVARAJ NA PORUKE NEPOZNATIH</a:t>
            </a:r>
            <a:endParaRPr lang="en-US" sz="1600">
              <a:cs typeface="Calibri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21971DC-2733-468C-9B58-D70AD94328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36" r="19691" b="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04534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8F5F-0347-4EF8-930A-9FE4B5A5D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77" y="427544"/>
            <a:ext cx="7819739" cy="782770"/>
          </a:xfrm>
        </p:spPr>
        <p:txBody>
          <a:bodyPr>
            <a:normAutofit/>
          </a:bodyPr>
          <a:lstStyle/>
          <a:p>
            <a:r>
              <a:rPr lang="en-US" dirty="0" err="1">
                <a:cs typeface="Calibri Light"/>
              </a:rPr>
              <a:t>Prednosti</a:t>
            </a:r>
            <a:r>
              <a:rPr lang="en-US" dirty="0">
                <a:cs typeface="Calibri Light"/>
              </a:rPr>
              <a:t> </a:t>
            </a:r>
            <a:r>
              <a:rPr lang="en-US" dirty="0" err="1">
                <a:cs typeface="Calibri Light"/>
              </a:rPr>
              <a:t>i</a:t>
            </a:r>
            <a:r>
              <a:rPr lang="en-US" dirty="0">
                <a:cs typeface="Calibri Light"/>
              </a:rPr>
              <a:t> </a:t>
            </a:r>
            <a:r>
              <a:rPr lang="en-US" dirty="0" err="1">
                <a:cs typeface="Calibri Light"/>
              </a:rPr>
              <a:t>nedostatci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interneta</a:t>
            </a:r>
            <a:r>
              <a:rPr lang="en-US" dirty="0">
                <a:cs typeface="Calibri Light"/>
              </a:rPr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659F6-09D3-40D7-8A27-003D0757A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84" y="1172553"/>
            <a:ext cx="8383418" cy="551578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 err="1"/>
              <a:t>Prednosti</a:t>
            </a:r>
            <a:r>
              <a:rPr lang="en-US" sz="1600" dirty="0"/>
              <a:t>:</a:t>
            </a:r>
            <a:endParaRPr lang="en-US" sz="1600">
              <a:cs typeface="Calibri"/>
            </a:endParaRPr>
          </a:p>
          <a:p>
            <a:r>
              <a:rPr lang="en-US" sz="1600" b="1" dirty="0" err="1">
                <a:ea typeface="+mn-lt"/>
                <a:cs typeface="+mn-lt"/>
              </a:rPr>
              <a:t>Jednostavnost</a:t>
            </a:r>
            <a:r>
              <a:rPr lang="en-US" sz="1600" b="1" dirty="0">
                <a:ea typeface="+mn-lt"/>
                <a:cs typeface="+mn-lt"/>
              </a:rPr>
              <a:t> </a:t>
            </a:r>
            <a:r>
              <a:rPr lang="en-US" sz="1600" b="1" dirty="0" err="1">
                <a:ea typeface="+mn-lt"/>
                <a:cs typeface="+mn-lt"/>
              </a:rPr>
              <a:t>korištenja</a:t>
            </a:r>
            <a:r>
              <a:rPr lang="en-US" sz="1600" b="1" dirty="0">
                <a:ea typeface="+mn-lt"/>
                <a:cs typeface="+mn-lt"/>
              </a:rPr>
              <a:t> </a:t>
            </a:r>
            <a:r>
              <a:rPr lang="en-US" sz="1600" b="1" dirty="0" err="1">
                <a:ea typeface="+mn-lt"/>
                <a:cs typeface="+mn-lt"/>
              </a:rPr>
              <a:t>i</a:t>
            </a:r>
            <a:r>
              <a:rPr lang="en-US" sz="1600" b="1" dirty="0">
                <a:ea typeface="+mn-lt"/>
                <a:cs typeface="+mn-lt"/>
              </a:rPr>
              <a:t> </a:t>
            </a:r>
            <a:r>
              <a:rPr lang="en-US" sz="1600" b="1" dirty="0" err="1">
                <a:ea typeface="+mn-lt"/>
                <a:cs typeface="+mn-lt"/>
              </a:rPr>
              <a:t>povezivanja</a:t>
            </a:r>
            <a:r>
              <a:rPr lang="en-US" sz="1600" dirty="0">
                <a:ea typeface="+mn-lt"/>
                <a:cs typeface="+mn-lt"/>
              </a:rPr>
              <a:t>. </a:t>
            </a:r>
            <a:endParaRPr lang="en-US" sz="1600">
              <a:cs typeface="Calibri"/>
            </a:endParaRPr>
          </a:p>
          <a:p>
            <a:r>
              <a:rPr lang="en-US" sz="1600" b="1" dirty="0" err="1">
                <a:ea typeface="+mn-lt"/>
                <a:cs typeface="+mn-lt"/>
              </a:rPr>
              <a:t>Pristup</a:t>
            </a:r>
            <a:r>
              <a:rPr lang="en-US" sz="1600" b="1" dirty="0">
                <a:ea typeface="+mn-lt"/>
                <a:cs typeface="+mn-lt"/>
              </a:rPr>
              <a:t> </a:t>
            </a:r>
            <a:r>
              <a:rPr lang="en-US" sz="1600" b="1" dirty="0" err="1">
                <a:ea typeface="+mn-lt"/>
                <a:cs typeface="+mn-lt"/>
              </a:rPr>
              <a:t>informacijama</a:t>
            </a:r>
            <a:endParaRPr lang="en-US" sz="1600" b="1" dirty="0">
              <a:ea typeface="+mn-lt"/>
              <a:cs typeface="+mn-lt"/>
            </a:endParaRPr>
          </a:p>
          <a:p>
            <a:r>
              <a:rPr lang="en-US" sz="1600" b="1" err="1">
                <a:ea typeface="+mn-lt"/>
                <a:cs typeface="+mn-lt"/>
              </a:rPr>
              <a:t>Jednostavna</a:t>
            </a:r>
            <a:r>
              <a:rPr lang="en-US" sz="1600" b="1" dirty="0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komunikacija</a:t>
            </a:r>
            <a:r>
              <a:rPr lang="en-US" sz="1600" dirty="0">
                <a:ea typeface="+mn-lt"/>
                <a:cs typeface="+mn-lt"/>
              </a:rPr>
              <a:t>.</a:t>
            </a:r>
          </a:p>
          <a:p>
            <a:r>
              <a:rPr lang="en-US" sz="1600" b="1" dirty="0" err="1">
                <a:ea typeface="+mn-lt"/>
                <a:cs typeface="+mn-lt"/>
              </a:rPr>
              <a:t>Pristup</a:t>
            </a:r>
            <a:r>
              <a:rPr lang="en-US" sz="1600" b="1" dirty="0">
                <a:ea typeface="+mn-lt"/>
                <a:cs typeface="+mn-lt"/>
              </a:rPr>
              <a:t> </a:t>
            </a:r>
            <a:r>
              <a:rPr lang="en-US" sz="1600" b="1" dirty="0" err="1">
                <a:ea typeface="+mn-lt"/>
                <a:cs typeface="+mn-lt"/>
              </a:rPr>
              <a:t>obrazovnim</a:t>
            </a:r>
            <a:r>
              <a:rPr lang="en-US" sz="1600" b="1" dirty="0">
                <a:ea typeface="+mn-lt"/>
                <a:cs typeface="+mn-lt"/>
              </a:rPr>
              <a:t> </a:t>
            </a:r>
            <a:r>
              <a:rPr lang="en-US" sz="1600" b="1" dirty="0" err="1">
                <a:ea typeface="+mn-lt"/>
                <a:cs typeface="+mn-lt"/>
              </a:rPr>
              <a:t>sadržajima</a:t>
            </a:r>
            <a:endParaRPr lang="en-US" sz="1600" b="1" dirty="0">
              <a:ea typeface="+mn-lt"/>
              <a:cs typeface="+mn-lt"/>
            </a:endParaRPr>
          </a:p>
          <a:p>
            <a:r>
              <a:rPr lang="en-US" sz="1600" b="1" err="1">
                <a:ea typeface="+mn-lt"/>
                <a:cs typeface="+mn-lt"/>
              </a:rPr>
              <a:t>Pristup</a:t>
            </a:r>
            <a:r>
              <a:rPr lang="en-US" sz="1600" b="1" dirty="0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zabavnim</a:t>
            </a:r>
            <a:r>
              <a:rPr lang="en-US" sz="1600" b="1" dirty="0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sadržajima</a:t>
            </a:r>
            <a:r>
              <a:rPr lang="en-US" sz="1600" dirty="0">
                <a:ea typeface="+mn-lt"/>
                <a:cs typeface="+mn-lt"/>
              </a:rPr>
              <a:t>. </a:t>
            </a:r>
          </a:p>
          <a:p>
            <a:r>
              <a:rPr lang="en-US" sz="1600" b="1" dirty="0" err="1">
                <a:ea typeface="+mn-lt"/>
                <a:cs typeface="+mn-lt"/>
              </a:rPr>
              <a:t>Mogućnost</a:t>
            </a:r>
            <a:r>
              <a:rPr lang="en-US" sz="1600" b="1" dirty="0">
                <a:ea typeface="+mn-lt"/>
                <a:cs typeface="+mn-lt"/>
              </a:rPr>
              <a:t> </a:t>
            </a:r>
            <a:r>
              <a:rPr lang="en-US" sz="1600" b="1" dirty="0" err="1">
                <a:ea typeface="+mn-lt"/>
                <a:cs typeface="+mn-lt"/>
              </a:rPr>
              <a:t>izrade</a:t>
            </a:r>
            <a:r>
              <a:rPr lang="en-US" sz="1600" b="1" dirty="0">
                <a:ea typeface="+mn-lt"/>
                <a:cs typeface="+mn-lt"/>
              </a:rPr>
              <a:t> </a:t>
            </a:r>
            <a:r>
              <a:rPr lang="en-US" sz="1600" b="1" dirty="0" err="1">
                <a:ea typeface="+mn-lt"/>
                <a:cs typeface="+mn-lt"/>
              </a:rPr>
              <a:t>vlastitog</a:t>
            </a:r>
            <a:r>
              <a:rPr lang="en-US" sz="1600" b="1" dirty="0">
                <a:ea typeface="+mn-lt"/>
                <a:cs typeface="+mn-lt"/>
              </a:rPr>
              <a:t> </a:t>
            </a:r>
            <a:r>
              <a:rPr lang="en-US" sz="1600" b="1" dirty="0" err="1">
                <a:ea typeface="+mn-lt"/>
                <a:cs typeface="+mn-lt"/>
              </a:rPr>
              <a:t>sadržaja</a:t>
            </a:r>
            <a:endParaRPr lang="en-US" sz="1600" b="1" dirty="0">
              <a:ea typeface="+mn-lt"/>
              <a:cs typeface="+mn-lt"/>
            </a:endParaRPr>
          </a:p>
          <a:p>
            <a:r>
              <a:rPr lang="en-US" sz="1600" dirty="0" err="1"/>
              <a:t>Nedostaci</a:t>
            </a:r>
            <a:r>
              <a:rPr lang="en-US" sz="1600" dirty="0"/>
              <a:t>:</a:t>
            </a:r>
            <a:endParaRPr lang="en-US" sz="1600" b="1" dirty="0">
              <a:cs typeface="Calibri"/>
            </a:endParaRPr>
          </a:p>
          <a:p>
            <a:r>
              <a:rPr lang="en-US" sz="1600" dirty="0">
                <a:ea typeface="+mn-lt"/>
                <a:cs typeface="+mn-lt"/>
              </a:rPr>
              <a:t>-</a:t>
            </a:r>
            <a:r>
              <a:rPr lang="en-US" sz="1600" err="1">
                <a:ea typeface="+mn-lt"/>
                <a:cs typeface="+mn-lt"/>
              </a:rPr>
              <a:t>sadržaj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može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stvarati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bilo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koja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osoba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spojena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na</a:t>
            </a:r>
            <a:r>
              <a:rPr lang="en-US" sz="1600" dirty="0">
                <a:ea typeface="+mn-lt"/>
                <a:cs typeface="+mn-lt"/>
              </a:rPr>
              <a:t> Internet, </a:t>
            </a:r>
            <a:r>
              <a:rPr lang="en-US" sz="1600" err="1">
                <a:ea typeface="+mn-lt"/>
                <a:cs typeface="+mn-lt"/>
              </a:rPr>
              <a:t>teško</a:t>
            </a:r>
            <a:r>
              <a:rPr lang="en-US" sz="1600" dirty="0">
                <a:ea typeface="+mn-lt"/>
                <a:cs typeface="+mn-lt"/>
              </a:rPr>
              <a:t> je </a:t>
            </a:r>
            <a:r>
              <a:rPr lang="en-US" sz="1600" err="1">
                <a:ea typeface="+mn-lt"/>
                <a:cs typeface="+mn-lt"/>
              </a:rPr>
              <a:t>razlikovati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istiniti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sadržaj</a:t>
            </a:r>
            <a:r>
              <a:rPr lang="en-US" sz="1600" dirty="0">
                <a:ea typeface="+mn-lt"/>
                <a:cs typeface="+mn-lt"/>
              </a:rPr>
              <a:t> od </a:t>
            </a:r>
            <a:r>
              <a:rPr lang="en-US" sz="1600" err="1">
                <a:ea typeface="+mn-lt"/>
                <a:cs typeface="+mn-lt"/>
              </a:rPr>
              <a:t>lažnoga</a:t>
            </a:r>
            <a:endParaRPr lang="en-US" sz="1600" b="1">
              <a:ea typeface="+mn-lt"/>
              <a:cs typeface="+mn-lt"/>
            </a:endParaRPr>
          </a:p>
          <a:p>
            <a:r>
              <a:rPr lang="en-US" sz="1600" dirty="0">
                <a:ea typeface="+mn-lt"/>
                <a:cs typeface="+mn-lt"/>
              </a:rPr>
              <a:t>-u </a:t>
            </a:r>
            <a:r>
              <a:rPr lang="en-US" sz="1600" err="1">
                <a:ea typeface="+mn-lt"/>
                <a:cs typeface="+mn-lt"/>
              </a:rPr>
              <a:t>komunikaciji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interneta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nikad</a:t>
            </a:r>
            <a:r>
              <a:rPr lang="en-US" sz="1600" dirty="0">
                <a:ea typeface="+mn-lt"/>
                <a:cs typeface="+mn-lt"/>
              </a:rPr>
              <a:t> nisi </a:t>
            </a:r>
            <a:r>
              <a:rPr lang="en-US" sz="1600" err="1">
                <a:ea typeface="+mn-lt"/>
                <a:cs typeface="+mn-lt"/>
              </a:rPr>
              <a:t>sam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na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danas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popularnom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chatu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najlakše</a:t>
            </a:r>
            <a:r>
              <a:rPr lang="en-US" sz="1600" dirty="0">
                <a:ea typeface="+mn-lt"/>
                <a:cs typeface="+mn-lt"/>
              </a:rPr>
              <a:t> se </a:t>
            </a:r>
            <a:r>
              <a:rPr lang="en-US" sz="1600" err="1">
                <a:ea typeface="+mn-lt"/>
                <a:cs typeface="+mn-lt"/>
              </a:rPr>
              <a:t>predstaviti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kao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netko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drugi</a:t>
            </a:r>
            <a:endParaRPr lang="en-US" sz="1600">
              <a:ea typeface="+mn-lt"/>
              <a:cs typeface="+mn-lt"/>
            </a:endParaRPr>
          </a:p>
          <a:p>
            <a:r>
              <a:rPr lang="en-US" sz="1600" dirty="0">
                <a:ea typeface="+mn-lt"/>
                <a:cs typeface="+mn-lt"/>
              </a:rPr>
              <a:t>-</a:t>
            </a:r>
            <a:r>
              <a:rPr lang="en-US" sz="1600" err="1">
                <a:ea typeface="+mn-lt"/>
                <a:cs typeface="+mn-lt"/>
              </a:rPr>
              <a:t>uz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mnoštvo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pozitivnih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obrazovnih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zabavnih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sadržaja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postoji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neželjeni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sadržaj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pornografija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elektroničko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zlostavljanje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i</a:t>
            </a:r>
            <a:r>
              <a:rPr lang="en-US" sz="1600" dirty="0">
                <a:ea typeface="+mn-lt"/>
                <a:cs typeface="+mn-lt"/>
              </a:rPr>
              <a:t> sl. (</a:t>
            </a:r>
            <a:r>
              <a:rPr lang="en-US" sz="1600" err="1">
                <a:ea typeface="+mn-lt"/>
                <a:cs typeface="+mn-lt"/>
              </a:rPr>
              <a:t>svi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pojmovi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biti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će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objašnjenina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drugim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stranicama</a:t>
            </a:r>
            <a:r>
              <a:rPr lang="en-US" sz="1600" dirty="0">
                <a:ea typeface="+mn-lt"/>
                <a:cs typeface="+mn-lt"/>
              </a:rPr>
              <a:t>), </a:t>
            </a:r>
            <a:r>
              <a:rPr lang="en-US" sz="1600" err="1">
                <a:ea typeface="+mn-lt"/>
                <a:cs typeface="+mn-lt"/>
              </a:rPr>
              <a:t>budi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jako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oprezan</a:t>
            </a:r>
            <a:r>
              <a:rPr lang="en-US" sz="1600" dirty="0">
                <a:ea typeface="+mn-lt"/>
                <a:cs typeface="+mn-lt"/>
              </a:rPr>
              <a:t>!</a:t>
            </a:r>
          </a:p>
          <a:p>
            <a:r>
              <a:rPr lang="en-US" sz="1600" dirty="0">
                <a:ea typeface="+mn-lt"/>
                <a:cs typeface="+mn-lt"/>
              </a:rPr>
              <a:t>-internet je </a:t>
            </a:r>
            <a:r>
              <a:rPr lang="en-US" sz="1600" dirty="0" err="1">
                <a:ea typeface="+mn-lt"/>
                <a:cs typeface="+mn-lt"/>
              </a:rPr>
              <a:t>prostor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mnogih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zlonamjernih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programa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poput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virusa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crva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spamova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trojanskih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konja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i</a:t>
            </a:r>
            <a:r>
              <a:rPr lang="en-US" sz="1600" dirty="0">
                <a:ea typeface="+mn-lt"/>
                <a:cs typeface="+mn-lt"/>
              </a:rPr>
              <a:t> sl., </a:t>
            </a:r>
            <a:r>
              <a:rPr lang="en-US" sz="1600" dirty="0" err="1">
                <a:ea typeface="+mn-lt"/>
                <a:cs typeface="+mn-lt"/>
              </a:rPr>
              <a:t>instaliraj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antivirusni</a:t>
            </a:r>
            <a:r>
              <a:rPr lang="en-US" sz="1600" dirty="0">
                <a:ea typeface="+mn-lt"/>
                <a:cs typeface="+mn-lt"/>
              </a:rPr>
              <a:t> program s </a:t>
            </a:r>
            <a:r>
              <a:rPr lang="en-US" sz="1600" dirty="0" err="1">
                <a:ea typeface="+mn-lt"/>
                <a:cs typeface="+mn-lt"/>
              </a:rPr>
              <a:t>mogućnosti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svakodnevnog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ažuriranja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zaštiti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svoje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računalo</a:t>
            </a:r>
            <a:r>
              <a:rPr lang="en-US" sz="1600" dirty="0">
                <a:ea typeface="+mn-lt"/>
                <a:cs typeface="+mn-lt"/>
              </a:rPr>
              <a:t>. </a:t>
            </a:r>
            <a:r>
              <a:rPr lang="en-US" sz="1600" dirty="0" err="1">
                <a:ea typeface="+mn-lt"/>
                <a:cs typeface="+mn-lt"/>
              </a:rPr>
              <a:t>Također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podesi</a:t>
            </a:r>
            <a:r>
              <a:rPr lang="en-US" sz="1600" dirty="0">
                <a:ea typeface="+mn-lt"/>
                <a:cs typeface="+mn-lt"/>
              </a:rPr>
              <a:t> u </a:t>
            </a:r>
            <a:r>
              <a:rPr lang="en-US" sz="1600" dirty="0" err="1">
                <a:ea typeface="+mn-lt"/>
                <a:cs typeface="+mn-lt"/>
              </a:rPr>
              <a:t>sustavu</a:t>
            </a:r>
            <a:r>
              <a:rPr lang="en-US" sz="1600" dirty="0">
                <a:ea typeface="+mn-lt"/>
                <a:cs typeface="+mn-lt"/>
              </a:rPr>
              <a:t> windows </a:t>
            </a:r>
            <a:r>
              <a:rPr lang="en-US" sz="1600" dirty="0" err="1">
                <a:ea typeface="+mn-lt"/>
                <a:cs typeface="+mn-lt"/>
              </a:rPr>
              <a:t>nadogradnju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operacijskog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sustava</a:t>
            </a:r>
            <a:r>
              <a:rPr lang="en-US" sz="1600" dirty="0">
                <a:ea typeface="+mn-lt"/>
                <a:cs typeface="+mn-lt"/>
              </a:rPr>
              <a:t>.</a:t>
            </a:r>
          </a:p>
          <a:p>
            <a:endParaRPr lang="en-US" sz="1600" b="1" dirty="0">
              <a:cs typeface="Calibri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24FFFFF-B0F2-4F99-AE19-899580CC0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28" r="23150" b="-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21907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E974D3-993B-499B-B3AF-B29512E69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/>
              <a:t>Stvari koje ne dijelite i djelite na društvenim mrežama</a:t>
            </a:r>
            <a:endParaRPr lang="en-US" sz="2800">
              <a:cs typeface="Calibri Light"/>
            </a:endParaRPr>
          </a:p>
          <a:p>
            <a:pPr algn="ctr"/>
            <a:endParaRPr lang="en-US" sz="28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C9AA3-575B-415F-9C26-0727A438B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502345"/>
            <a:ext cx="3677124" cy="376008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dirty="0" err="1">
                <a:ea typeface="+mn-lt"/>
                <a:cs typeface="+mn-lt"/>
              </a:rPr>
              <a:t>Osobni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razgovori</a:t>
            </a:r>
            <a:endParaRPr lang="en-US" sz="2000" b="1" dirty="0">
              <a:ea typeface="+mn-lt"/>
              <a:cs typeface="+mn-lt"/>
            </a:endParaRPr>
          </a:p>
          <a:p>
            <a:r>
              <a:rPr lang="en-US" sz="2000" b="1" dirty="0" err="1">
                <a:ea typeface="+mn-lt"/>
                <a:cs typeface="+mn-lt"/>
              </a:rPr>
              <a:t>Adresa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i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broj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telefona</a:t>
            </a:r>
            <a:endParaRPr lang="en-US" sz="2000" b="1" dirty="0">
              <a:ea typeface="+mn-lt"/>
              <a:cs typeface="+mn-lt"/>
            </a:endParaRPr>
          </a:p>
          <a:p>
            <a:r>
              <a:rPr lang="en-US" sz="2000" b="1" dirty="0" err="1">
                <a:ea typeface="+mn-lt"/>
                <a:cs typeface="+mn-lt"/>
              </a:rPr>
              <a:t>Lozinke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i</a:t>
            </a:r>
            <a:r>
              <a:rPr lang="en-US" sz="2000" b="1" dirty="0">
                <a:ea typeface="+mn-lt"/>
                <a:cs typeface="+mn-lt"/>
              </a:rPr>
              <a:t> PIN-</a:t>
            </a:r>
            <a:r>
              <a:rPr lang="en-US" sz="2000" b="1" dirty="0" err="1">
                <a:ea typeface="+mn-lt"/>
                <a:cs typeface="+mn-lt"/>
              </a:rPr>
              <a:t>ovi</a:t>
            </a:r>
            <a:endParaRPr lang="en-US" sz="2000" b="1" dirty="0">
              <a:ea typeface="+mn-lt"/>
              <a:cs typeface="+mn-lt"/>
            </a:endParaRPr>
          </a:p>
          <a:p>
            <a:r>
              <a:rPr lang="en-US" sz="2000" b="1" dirty="0" err="1">
                <a:ea typeface="+mn-lt"/>
                <a:cs typeface="+mn-lt"/>
              </a:rPr>
              <a:t>Javni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planovi</a:t>
            </a:r>
            <a:endParaRPr lang="en-US" sz="2000" b="1" dirty="0">
              <a:ea typeface="+mn-lt"/>
              <a:cs typeface="+mn-lt"/>
            </a:endParaRPr>
          </a:p>
          <a:p>
            <a:r>
              <a:rPr lang="en-US" sz="2000" b="1" dirty="0" err="1">
                <a:ea typeface="+mn-lt"/>
                <a:cs typeface="+mn-lt"/>
              </a:rPr>
              <a:t>Fotografije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djece</a:t>
            </a:r>
            <a:endParaRPr lang="en-US" sz="2000" b="1" dirty="0">
              <a:ea typeface="+mn-lt"/>
              <a:cs typeface="+mn-lt"/>
            </a:endParaRPr>
          </a:p>
          <a:p>
            <a:r>
              <a:rPr lang="en-US" sz="2000" b="1" dirty="0" err="1">
                <a:ea typeface="+mn-lt"/>
                <a:cs typeface="+mn-lt"/>
              </a:rPr>
              <a:t>Pozitivne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stvari</a:t>
            </a:r>
            <a:endParaRPr lang="en-US" sz="2000" b="1" dirty="0">
              <a:ea typeface="+mn-lt"/>
              <a:cs typeface="+mn-lt"/>
            </a:endParaRPr>
          </a:p>
          <a:p>
            <a:r>
              <a:rPr lang="en-US" sz="2000" b="1" dirty="0" err="1">
                <a:ea typeface="+mn-lt"/>
                <a:cs typeface="+mn-lt"/>
              </a:rPr>
              <a:t>Komplimenti</a:t>
            </a:r>
            <a:endParaRPr lang="en-US" sz="2000" b="1" dirty="0">
              <a:ea typeface="+mn-lt"/>
              <a:cs typeface="+mn-lt"/>
            </a:endParaRPr>
          </a:p>
          <a:p>
            <a:r>
              <a:rPr lang="en-US" sz="2000" b="1" dirty="0" err="1">
                <a:ea typeface="+mn-lt"/>
                <a:cs typeface="+mn-lt"/>
              </a:rPr>
              <a:t>Smiješan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vic</a:t>
            </a:r>
            <a:endParaRPr lang="en-US" sz="2000" b="1" dirty="0">
              <a:ea typeface="+mn-lt"/>
              <a:cs typeface="+mn-lt"/>
            </a:endParaRPr>
          </a:p>
          <a:p>
            <a:r>
              <a:rPr lang="en-US" sz="2000" b="1" dirty="0" err="1">
                <a:ea typeface="+mn-lt"/>
                <a:cs typeface="+mn-lt"/>
              </a:rPr>
              <a:t>Lijepa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poruka</a:t>
            </a:r>
            <a:endParaRPr lang="en-US" sz="2000" b="1" dirty="0">
              <a:ea typeface="+mn-lt"/>
              <a:cs typeface="+mn-lt"/>
            </a:endParaRPr>
          </a:p>
          <a:p>
            <a:endParaRPr lang="en-US" sz="1700" b="1">
              <a:ea typeface="+mn-lt"/>
              <a:cs typeface="+mn-lt"/>
            </a:endParaRPr>
          </a:p>
        </p:txBody>
      </p:sp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682789B3-9F79-4586-93EF-08E055338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963" y="643467"/>
            <a:ext cx="5826368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27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person, text, indoor&#10;&#10;Description generated with high confidence">
            <a:extLst>
              <a:ext uri="{FF2B5EF4-FFF2-40B4-BE49-F238E27FC236}">
                <a16:creationId xmlns:a16="http://schemas.microsoft.com/office/drawing/2014/main" id="{65D53207-70B5-4D68-B624-9CD3D6F9C6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3"/>
          <a:stretch/>
        </p:blipFill>
        <p:spPr>
          <a:xfrm>
            <a:off x="-1" y="381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43C3A-E9F1-4D62-A268-5DA38DFD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20000">
            <a:off x="814223" y="1069227"/>
            <a:ext cx="4204137" cy="1290561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cs typeface="Calibri Light"/>
              </a:rPr>
              <a:t>P</a:t>
            </a:r>
            <a:r>
              <a:rPr lang="en-US" sz="2400" dirty="0" err="1">
                <a:cs typeface="Calibri Light"/>
              </a:rPr>
              <a:t>oštivanje</a:t>
            </a:r>
            <a:r>
              <a:rPr lang="en-US" sz="2400" dirty="0">
                <a:cs typeface="Calibri Light"/>
              </a:rPr>
              <a:t> </a:t>
            </a:r>
            <a:r>
              <a:rPr lang="en-US" sz="2400" dirty="0" err="1">
                <a:cs typeface="Calibri Light"/>
              </a:rPr>
              <a:t>tuđih</a:t>
            </a:r>
            <a:r>
              <a:rPr lang="en-US" sz="2400" dirty="0">
                <a:cs typeface="Calibri Light"/>
              </a:rPr>
              <a:t> </a:t>
            </a:r>
            <a:r>
              <a:rPr lang="en-US" sz="2400" dirty="0" err="1">
                <a:cs typeface="Calibri Light"/>
              </a:rPr>
              <a:t>prava</a:t>
            </a:r>
            <a:r>
              <a:rPr lang="en-US" sz="3600" dirty="0">
                <a:cs typeface="Calibri Light"/>
              </a:rPr>
              <a:t>:</a:t>
            </a:r>
            <a:endParaRPr lang="en-US" sz="36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5EDB4-E15B-4D73-9501-79B6E92DC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548" y="3519323"/>
            <a:ext cx="4221546" cy="232456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1200" err="1">
                <a:ea typeface="+mn-lt"/>
                <a:cs typeface="+mn-lt"/>
              </a:rPr>
              <a:t>R</a:t>
            </a:r>
            <a:r>
              <a:rPr lang="en-US" sz="1100" err="1">
                <a:ea typeface="+mn-lt"/>
                <a:cs typeface="+mn-lt"/>
              </a:rPr>
              <a:t>adilo</a:t>
            </a:r>
            <a:r>
              <a:rPr lang="en-US" sz="1100" dirty="0">
                <a:ea typeface="+mn-lt"/>
                <a:cs typeface="+mn-lt"/>
              </a:rPr>
              <a:t> se o </a:t>
            </a:r>
            <a:r>
              <a:rPr lang="en-US" sz="1100" err="1">
                <a:ea typeface="+mn-lt"/>
                <a:cs typeface="+mn-lt"/>
              </a:rPr>
              <a:t>statusu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na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društvenoj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mreži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ili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članku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na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službenom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blogu</a:t>
            </a:r>
            <a:r>
              <a:rPr lang="en-US" sz="1100" dirty="0">
                <a:ea typeface="+mn-lt"/>
                <a:cs typeface="+mn-lt"/>
              </a:rPr>
              <a:t>, </a:t>
            </a:r>
            <a:r>
              <a:rPr lang="en-US" sz="1100" err="1">
                <a:ea typeface="+mn-lt"/>
                <a:cs typeface="+mn-lt"/>
              </a:rPr>
              <a:t>sigurno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ste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nekada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iskoristili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sadržaj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čija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prava</a:t>
            </a:r>
            <a:r>
              <a:rPr lang="en-US" sz="1100" dirty="0">
                <a:ea typeface="+mn-lt"/>
                <a:cs typeface="+mn-lt"/>
              </a:rPr>
              <a:t> za </a:t>
            </a:r>
            <a:r>
              <a:rPr lang="en-US" sz="1100" err="1">
                <a:ea typeface="+mn-lt"/>
                <a:cs typeface="+mn-lt"/>
              </a:rPr>
              <a:t>korištenje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niste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posjedovali</a:t>
            </a:r>
            <a:r>
              <a:rPr lang="en-US" sz="1100" dirty="0">
                <a:ea typeface="+mn-lt"/>
                <a:cs typeface="+mn-lt"/>
              </a:rPr>
              <a:t>. </a:t>
            </a:r>
            <a:r>
              <a:rPr lang="en-US" sz="1100" err="1">
                <a:ea typeface="+mn-lt"/>
                <a:cs typeface="+mn-lt"/>
              </a:rPr>
              <a:t>Uostalom</a:t>
            </a:r>
            <a:r>
              <a:rPr lang="en-US" sz="1100" dirty="0">
                <a:ea typeface="+mn-lt"/>
                <a:cs typeface="+mn-lt"/>
              </a:rPr>
              <a:t>, to “</a:t>
            </a:r>
            <a:r>
              <a:rPr lang="en-US" sz="1100" err="1">
                <a:ea typeface="+mn-lt"/>
                <a:cs typeface="+mn-lt"/>
              </a:rPr>
              <a:t>svi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rade</a:t>
            </a:r>
            <a:r>
              <a:rPr lang="en-US" sz="1100" dirty="0">
                <a:ea typeface="+mn-lt"/>
                <a:cs typeface="+mn-lt"/>
              </a:rPr>
              <a:t>” pa </a:t>
            </a:r>
            <a:r>
              <a:rPr lang="en-US" sz="1100" err="1">
                <a:ea typeface="+mn-lt"/>
                <a:cs typeface="+mn-lt"/>
              </a:rPr>
              <a:t>mnogi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niti</a:t>
            </a:r>
            <a:r>
              <a:rPr lang="en-US" sz="1100" dirty="0">
                <a:ea typeface="+mn-lt"/>
                <a:cs typeface="+mn-lt"/>
              </a:rPr>
              <a:t> ne </a:t>
            </a:r>
            <a:r>
              <a:rPr lang="en-US" sz="1100" err="1">
                <a:ea typeface="+mn-lt"/>
                <a:cs typeface="+mn-lt"/>
              </a:rPr>
              <a:t>razumiju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zašto</a:t>
            </a:r>
            <a:r>
              <a:rPr lang="en-US" sz="1100" dirty="0">
                <a:ea typeface="+mn-lt"/>
                <a:cs typeface="+mn-lt"/>
              </a:rPr>
              <a:t> bi </a:t>
            </a:r>
            <a:r>
              <a:rPr lang="en-US" sz="1100" err="1">
                <a:ea typeface="+mn-lt"/>
                <a:cs typeface="+mn-lt"/>
              </a:rPr>
              <a:t>ovdje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mogao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postojati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neki</a:t>
            </a:r>
            <a:r>
              <a:rPr lang="en-US" sz="1100" dirty="0">
                <a:ea typeface="+mn-lt"/>
                <a:cs typeface="+mn-lt"/>
              </a:rPr>
              <a:t> problem.</a:t>
            </a:r>
            <a:endParaRPr lang="en-US" sz="1100">
              <a:cs typeface="Calibri" panose="020F0502020204030204"/>
            </a:endParaRPr>
          </a:p>
          <a:p>
            <a:r>
              <a:rPr lang="en-US" sz="1100" err="1">
                <a:ea typeface="+mn-lt"/>
                <a:cs typeface="+mn-lt"/>
              </a:rPr>
              <a:t>Iako</a:t>
            </a:r>
            <a:r>
              <a:rPr lang="en-US" sz="1100" dirty="0">
                <a:ea typeface="+mn-lt"/>
                <a:cs typeface="+mn-lt"/>
              </a:rPr>
              <a:t> se o tome ne </a:t>
            </a:r>
            <a:r>
              <a:rPr lang="en-US" sz="1100" err="1">
                <a:ea typeface="+mn-lt"/>
                <a:cs typeface="+mn-lt"/>
              </a:rPr>
              <a:t>govori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puno</a:t>
            </a:r>
            <a:r>
              <a:rPr lang="en-US" sz="1100" dirty="0">
                <a:ea typeface="+mn-lt"/>
                <a:cs typeface="+mn-lt"/>
              </a:rPr>
              <a:t>, </a:t>
            </a:r>
            <a:r>
              <a:rPr lang="en-US" sz="1100" err="1">
                <a:ea typeface="+mn-lt"/>
                <a:cs typeface="+mn-lt"/>
              </a:rPr>
              <a:t>takve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metode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rada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mogu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imati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vrlo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kobne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posljedice</a:t>
            </a:r>
            <a:r>
              <a:rPr lang="en-US" sz="1100" dirty="0">
                <a:ea typeface="+mn-lt"/>
                <a:cs typeface="+mn-lt"/>
              </a:rPr>
              <a:t> za </a:t>
            </a:r>
            <a:r>
              <a:rPr lang="en-US" sz="1100" err="1">
                <a:ea typeface="+mn-lt"/>
                <a:cs typeface="+mn-lt"/>
              </a:rPr>
              <a:t>pojedinca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i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organizaciju</a:t>
            </a:r>
            <a:r>
              <a:rPr lang="en-US" sz="1100" dirty="0">
                <a:ea typeface="+mn-lt"/>
                <a:cs typeface="+mn-lt"/>
              </a:rPr>
              <a:t>. </a:t>
            </a:r>
            <a:r>
              <a:rPr lang="en-US" sz="1100" err="1">
                <a:ea typeface="+mn-lt"/>
                <a:cs typeface="+mn-lt"/>
              </a:rPr>
              <a:t>Naime</a:t>
            </a:r>
            <a:r>
              <a:rPr lang="en-US" sz="1100" dirty="0">
                <a:ea typeface="+mn-lt"/>
                <a:cs typeface="+mn-lt"/>
              </a:rPr>
              <a:t>, </a:t>
            </a:r>
            <a:r>
              <a:rPr lang="en-US" sz="1100" err="1">
                <a:ea typeface="+mn-lt"/>
                <a:cs typeface="+mn-lt"/>
              </a:rPr>
              <a:t>svaki</a:t>
            </a:r>
            <a:r>
              <a:rPr lang="en-US" sz="1100" dirty="0">
                <a:ea typeface="+mn-lt"/>
                <a:cs typeface="+mn-lt"/>
              </a:rPr>
              <a:t> put </a:t>
            </a:r>
            <a:r>
              <a:rPr lang="en-US" sz="1100" err="1">
                <a:ea typeface="+mn-lt"/>
                <a:cs typeface="+mn-lt"/>
              </a:rPr>
              <a:t>kada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koristite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sadržaj</a:t>
            </a:r>
            <a:r>
              <a:rPr lang="en-US" sz="1100" dirty="0">
                <a:ea typeface="+mn-lt"/>
                <a:cs typeface="+mn-lt"/>
              </a:rPr>
              <a:t> bez </a:t>
            </a:r>
            <a:r>
              <a:rPr lang="en-US" sz="1100" err="1">
                <a:ea typeface="+mn-lt"/>
                <a:cs typeface="+mn-lt"/>
              </a:rPr>
              <a:t>dopuštenja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vlasnika</a:t>
            </a:r>
            <a:r>
              <a:rPr lang="en-US" sz="1100" dirty="0">
                <a:ea typeface="+mn-lt"/>
                <a:cs typeface="+mn-lt"/>
              </a:rPr>
              <a:t>, </a:t>
            </a:r>
            <a:r>
              <a:rPr lang="en-US" sz="1100" err="1">
                <a:ea typeface="+mn-lt"/>
                <a:cs typeface="+mn-lt"/>
              </a:rPr>
              <a:t>činite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kazneno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djelo</a:t>
            </a:r>
            <a:r>
              <a:rPr lang="en-US" sz="1100" dirty="0">
                <a:ea typeface="+mn-lt"/>
                <a:cs typeface="+mn-lt"/>
              </a:rPr>
              <a:t>. Kao </a:t>
            </a:r>
            <a:r>
              <a:rPr lang="en-US" sz="1100" err="1">
                <a:ea typeface="+mn-lt"/>
                <a:cs typeface="+mn-lt"/>
              </a:rPr>
              <a:t>što</a:t>
            </a:r>
            <a:r>
              <a:rPr lang="en-US" sz="1100" dirty="0">
                <a:ea typeface="+mn-lt"/>
                <a:cs typeface="+mn-lt"/>
              </a:rPr>
              <a:t> je u </a:t>
            </a:r>
            <a:r>
              <a:rPr lang="en-US" sz="1100" err="1">
                <a:ea typeface="+mn-lt"/>
                <a:cs typeface="+mn-lt"/>
              </a:rPr>
              <a:t>dućanu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potrebno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platiti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proizvod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prije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korištenja</a:t>
            </a:r>
            <a:r>
              <a:rPr lang="en-US" sz="1100" dirty="0">
                <a:ea typeface="+mn-lt"/>
                <a:cs typeface="+mn-lt"/>
              </a:rPr>
              <a:t>, </a:t>
            </a:r>
            <a:r>
              <a:rPr lang="en-US" sz="1100" err="1">
                <a:ea typeface="+mn-lt"/>
                <a:cs typeface="+mn-lt"/>
              </a:rPr>
              <a:t>isto</a:t>
            </a:r>
            <a:r>
              <a:rPr lang="en-US" sz="1100" dirty="0">
                <a:ea typeface="+mn-lt"/>
                <a:cs typeface="+mn-lt"/>
              </a:rPr>
              <a:t> je </a:t>
            </a:r>
            <a:r>
              <a:rPr lang="en-US" sz="1100" err="1">
                <a:ea typeface="+mn-lt"/>
                <a:cs typeface="+mn-lt"/>
              </a:rPr>
              <a:t>potrebno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i</a:t>
            </a:r>
            <a:r>
              <a:rPr lang="en-US" sz="1100" dirty="0">
                <a:ea typeface="+mn-lt"/>
                <a:cs typeface="+mn-lt"/>
              </a:rPr>
              <a:t> s </a:t>
            </a:r>
            <a:r>
              <a:rPr lang="en-US" sz="1100" err="1">
                <a:ea typeface="+mn-lt"/>
                <a:cs typeface="+mn-lt"/>
              </a:rPr>
              <a:t>digitalnim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proizvodima</a:t>
            </a:r>
            <a:r>
              <a:rPr lang="en-US" sz="1100" dirty="0">
                <a:ea typeface="+mn-lt"/>
                <a:cs typeface="+mn-lt"/>
              </a:rPr>
              <a:t>.</a:t>
            </a:r>
            <a:endParaRPr lang="en-US" sz="1100" dirty="0">
              <a:cs typeface="Calibri"/>
            </a:endParaRPr>
          </a:p>
          <a:p>
            <a:r>
              <a:rPr lang="en-US" sz="1100" err="1">
                <a:ea typeface="+mn-lt"/>
                <a:cs typeface="+mn-lt"/>
              </a:rPr>
              <a:t>Većina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ljudi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zanemaruje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autorska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prava</a:t>
            </a:r>
            <a:r>
              <a:rPr lang="en-US" sz="1100" dirty="0">
                <a:ea typeface="+mn-lt"/>
                <a:cs typeface="+mn-lt"/>
              </a:rPr>
              <a:t>; </a:t>
            </a:r>
            <a:r>
              <a:rPr lang="en-US" sz="1100" err="1">
                <a:ea typeface="+mn-lt"/>
                <a:cs typeface="+mn-lt"/>
              </a:rPr>
              <a:t>putem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tražilice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ili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društvenih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mreža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pronađu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privlačnu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sliku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te</a:t>
            </a:r>
            <a:r>
              <a:rPr lang="en-US" sz="1100" dirty="0">
                <a:ea typeface="+mn-lt"/>
                <a:cs typeface="+mn-lt"/>
              </a:rPr>
              <a:t> je </a:t>
            </a:r>
            <a:r>
              <a:rPr lang="en-US" sz="1100" err="1">
                <a:ea typeface="+mn-lt"/>
                <a:cs typeface="+mn-lt"/>
              </a:rPr>
              <a:t>kopiraju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i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iskoriste</a:t>
            </a:r>
            <a:r>
              <a:rPr lang="en-US" sz="1100" dirty="0">
                <a:ea typeface="+mn-lt"/>
                <a:cs typeface="+mn-lt"/>
              </a:rPr>
              <a:t> za </a:t>
            </a:r>
            <a:r>
              <a:rPr lang="en-US" sz="1100" err="1">
                <a:ea typeface="+mn-lt"/>
                <a:cs typeface="+mn-lt"/>
              </a:rPr>
              <a:t>svoje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potrebe</a:t>
            </a:r>
            <a:r>
              <a:rPr lang="en-US" sz="1100" dirty="0">
                <a:ea typeface="+mn-lt"/>
                <a:cs typeface="+mn-lt"/>
              </a:rPr>
              <a:t>, bez da </a:t>
            </a:r>
            <a:r>
              <a:rPr lang="en-US" sz="1100" err="1">
                <a:ea typeface="+mn-lt"/>
                <a:cs typeface="+mn-lt"/>
              </a:rPr>
              <a:t>unaprijed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provjere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smiju</a:t>
            </a:r>
            <a:r>
              <a:rPr lang="en-US" sz="1100" dirty="0">
                <a:ea typeface="+mn-lt"/>
                <a:cs typeface="+mn-lt"/>
              </a:rPr>
              <a:t> li je </a:t>
            </a:r>
            <a:r>
              <a:rPr lang="en-US" sz="1100" err="1">
                <a:ea typeface="+mn-lt"/>
                <a:cs typeface="+mn-lt"/>
              </a:rPr>
              <a:t>koristiti</a:t>
            </a:r>
            <a:r>
              <a:rPr lang="en-US" sz="1100" dirty="0">
                <a:ea typeface="+mn-lt"/>
                <a:cs typeface="+mn-lt"/>
              </a:rPr>
              <a:t>.</a:t>
            </a:r>
            <a:endParaRPr lang="en-US" sz="1100" dirty="0">
              <a:cs typeface="Calibri"/>
            </a:endParaRPr>
          </a:p>
          <a:p>
            <a:r>
              <a:rPr lang="en-US" sz="1100" dirty="0" err="1">
                <a:ea typeface="+mn-lt"/>
                <a:cs typeface="+mn-lt"/>
              </a:rPr>
              <a:t>Upravo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zbog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ovakve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prakse</a:t>
            </a:r>
            <a:r>
              <a:rPr lang="en-US" sz="1100" dirty="0">
                <a:ea typeface="+mn-lt"/>
                <a:cs typeface="+mn-lt"/>
              </a:rPr>
              <a:t>, </a:t>
            </a:r>
            <a:r>
              <a:rPr lang="en-US" sz="1100" dirty="0" err="1">
                <a:ea typeface="+mn-lt"/>
                <a:cs typeface="+mn-lt"/>
              </a:rPr>
              <a:t>američka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tvrtka</a:t>
            </a:r>
            <a:r>
              <a:rPr lang="en-US" sz="1100" dirty="0">
                <a:ea typeface="+mn-lt"/>
                <a:cs typeface="+mn-lt"/>
              </a:rPr>
              <a:t> Getty Images, </a:t>
            </a:r>
            <a:r>
              <a:rPr lang="en-US" sz="1100" dirty="0" err="1">
                <a:ea typeface="+mn-lt"/>
                <a:cs typeface="+mn-lt"/>
              </a:rPr>
              <a:t>koja</a:t>
            </a:r>
            <a:r>
              <a:rPr lang="en-US" sz="1100" dirty="0">
                <a:ea typeface="+mn-lt"/>
                <a:cs typeface="+mn-lt"/>
              </a:rPr>
              <a:t> se </a:t>
            </a:r>
            <a:r>
              <a:rPr lang="en-US" sz="1100" dirty="0" err="1">
                <a:ea typeface="+mn-lt"/>
                <a:cs typeface="+mn-lt"/>
              </a:rPr>
              <a:t>bavi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licenciranjem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fotografija</a:t>
            </a:r>
            <a:r>
              <a:rPr lang="en-US" sz="1100" dirty="0">
                <a:ea typeface="+mn-lt"/>
                <a:cs typeface="+mn-lt"/>
              </a:rPr>
              <a:t>, je </a:t>
            </a:r>
            <a:r>
              <a:rPr lang="en-US" sz="1100" dirty="0" err="1">
                <a:ea typeface="+mn-lt"/>
                <a:cs typeface="+mn-lt"/>
              </a:rPr>
              <a:t>prije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nekoliko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godina</a:t>
            </a:r>
            <a:r>
              <a:rPr lang="en-US" sz="1100" dirty="0">
                <a:ea typeface="+mn-lt"/>
                <a:cs typeface="+mn-lt"/>
              </a:rPr>
              <a:t> </a:t>
            </a:r>
            <a:r>
              <a:rPr lang="en-US" sz="1100" dirty="0">
                <a:ea typeface="+mn-lt"/>
                <a:cs typeface="+mn-lt"/>
                <a:hlinkClick r:id="rId3"/>
              </a:rPr>
              <a:t>tražila odštetu</a:t>
            </a:r>
            <a:r>
              <a:rPr lang="en-US" sz="1100" dirty="0">
                <a:ea typeface="+mn-lt"/>
                <a:cs typeface="+mn-lt"/>
              </a:rPr>
              <a:t> od </a:t>
            </a:r>
            <a:r>
              <a:rPr lang="en-US" sz="1100" dirty="0" err="1">
                <a:ea typeface="+mn-lt"/>
                <a:cs typeface="+mn-lt"/>
              </a:rPr>
              <a:t>brojnih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hrvatskih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stranica</a:t>
            </a:r>
            <a:r>
              <a:rPr lang="en-US" sz="1100" dirty="0">
                <a:ea typeface="+mn-lt"/>
                <a:cs typeface="+mn-lt"/>
              </a:rPr>
              <a:t>.</a:t>
            </a:r>
            <a:endParaRPr lang="en-US" sz="1100" dirty="0">
              <a:cs typeface="Calibri"/>
            </a:endParaRPr>
          </a:p>
          <a:p>
            <a:r>
              <a:rPr lang="en-US" sz="1100" dirty="0" err="1">
                <a:ea typeface="+mn-lt"/>
                <a:cs typeface="+mn-lt"/>
              </a:rPr>
              <a:t>Dotični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portali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i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pojedinci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su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neovlašteno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koristili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razne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fotografije</a:t>
            </a:r>
            <a:r>
              <a:rPr lang="en-US" sz="1100" dirty="0">
                <a:ea typeface="+mn-lt"/>
                <a:cs typeface="+mn-lt"/>
              </a:rPr>
              <a:t>, </a:t>
            </a:r>
            <a:r>
              <a:rPr lang="en-US" sz="1100" dirty="0" err="1">
                <a:ea typeface="+mn-lt"/>
                <a:cs typeface="+mn-lt"/>
              </a:rPr>
              <a:t>zbog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čega</a:t>
            </a:r>
            <a:r>
              <a:rPr lang="en-US" sz="1100" dirty="0">
                <a:ea typeface="+mn-lt"/>
                <a:cs typeface="+mn-lt"/>
              </a:rPr>
              <a:t> se od </a:t>
            </a:r>
            <a:r>
              <a:rPr lang="en-US" sz="1100" dirty="0" err="1">
                <a:ea typeface="+mn-lt"/>
                <a:cs typeface="+mn-lt"/>
              </a:rPr>
              <a:t>njih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tražila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novčana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odšteta</a:t>
            </a:r>
            <a:r>
              <a:rPr lang="en-US" sz="1100" dirty="0">
                <a:ea typeface="+mn-lt"/>
                <a:cs typeface="+mn-lt"/>
              </a:rPr>
              <a:t> u </a:t>
            </a:r>
            <a:r>
              <a:rPr lang="en-US" sz="1100" dirty="0" err="1">
                <a:ea typeface="+mn-lt"/>
                <a:cs typeface="+mn-lt"/>
              </a:rPr>
              <a:t>iznosu</a:t>
            </a:r>
            <a:r>
              <a:rPr lang="en-US" sz="1100" dirty="0">
                <a:ea typeface="+mn-lt"/>
                <a:cs typeface="+mn-lt"/>
              </a:rPr>
              <a:t> od </a:t>
            </a:r>
            <a:r>
              <a:rPr lang="en-US" sz="1100" dirty="0" err="1">
                <a:ea typeface="+mn-lt"/>
                <a:cs typeface="+mn-lt"/>
              </a:rPr>
              <a:t>nekoliko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tisuća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kuna</a:t>
            </a:r>
            <a:r>
              <a:rPr lang="en-US" sz="1100" dirty="0">
                <a:ea typeface="+mn-lt"/>
                <a:cs typeface="+mn-lt"/>
              </a:rPr>
              <a:t> po </a:t>
            </a:r>
            <a:r>
              <a:rPr lang="en-US" sz="1100" dirty="0" err="1">
                <a:ea typeface="+mn-lt"/>
                <a:cs typeface="+mn-lt"/>
              </a:rPr>
              <a:t>slici</a:t>
            </a:r>
            <a:r>
              <a:rPr lang="en-US" sz="1100" dirty="0">
                <a:ea typeface="+mn-lt"/>
                <a:cs typeface="+mn-lt"/>
              </a:rPr>
              <a:t>. U </a:t>
            </a:r>
            <a:r>
              <a:rPr lang="en-US" sz="1100" dirty="0" err="1">
                <a:ea typeface="+mn-lt"/>
                <a:cs typeface="+mn-lt"/>
              </a:rPr>
              <a:t>protivnom</a:t>
            </a:r>
            <a:r>
              <a:rPr lang="en-US" sz="1100" dirty="0">
                <a:ea typeface="+mn-lt"/>
                <a:cs typeface="+mn-lt"/>
              </a:rPr>
              <a:t>, Getty Images je </a:t>
            </a:r>
            <a:r>
              <a:rPr lang="en-US" sz="1100" dirty="0" err="1">
                <a:ea typeface="+mn-lt"/>
                <a:cs typeface="+mn-lt"/>
              </a:rPr>
              <a:t>prijetio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kaznenom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prijavom</a:t>
            </a:r>
            <a:r>
              <a:rPr lang="en-US" sz="1100" dirty="0">
                <a:ea typeface="+mn-lt"/>
                <a:cs typeface="+mn-lt"/>
              </a:rPr>
              <a:t>, </a:t>
            </a:r>
            <a:r>
              <a:rPr lang="en-US" sz="1100" dirty="0" err="1">
                <a:ea typeface="+mn-lt"/>
                <a:cs typeface="+mn-lt"/>
              </a:rPr>
              <a:t>koja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može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dovesti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i</a:t>
            </a:r>
            <a:r>
              <a:rPr lang="en-US" sz="1100" dirty="0">
                <a:ea typeface="+mn-lt"/>
                <a:cs typeface="+mn-lt"/>
              </a:rPr>
              <a:t> do </a:t>
            </a:r>
            <a:r>
              <a:rPr lang="en-US" sz="1100" dirty="0" err="1">
                <a:ea typeface="+mn-lt"/>
                <a:cs typeface="+mn-lt"/>
              </a:rPr>
              <a:t>zatvorske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kazne</a:t>
            </a:r>
            <a:r>
              <a:rPr lang="en-US" sz="1100" dirty="0">
                <a:ea typeface="+mn-lt"/>
                <a:cs typeface="+mn-lt"/>
              </a:rPr>
              <a:t>.</a:t>
            </a:r>
            <a:endParaRPr lang="en-US" sz="1100" dirty="0">
              <a:cs typeface="Calibri"/>
            </a:endParaRPr>
          </a:p>
          <a:p>
            <a:r>
              <a:rPr lang="en-US" sz="1100" err="1">
                <a:ea typeface="+mn-lt"/>
                <a:cs typeface="+mn-lt"/>
              </a:rPr>
              <a:t>Iako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su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mnogi</a:t>
            </a:r>
            <a:r>
              <a:rPr lang="en-US" sz="1100" dirty="0">
                <a:ea typeface="+mn-lt"/>
                <a:cs typeface="+mn-lt"/>
              </a:rPr>
              <a:t> </a:t>
            </a:r>
            <a:r>
              <a:rPr lang="en-US" sz="1100" dirty="0">
                <a:ea typeface="+mn-lt"/>
                <a:cs typeface="+mn-lt"/>
                <a:hlinkClick r:id="rId4"/>
              </a:rPr>
              <a:t>šokirani</a:t>
            </a:r>
            <a:r>
              <a:rPr lang="en-US" sz="1100" dirty="0">
                <a:ea typeface="+mn-lt"/>
                <a:cs typeface="+mn-lt"/>
              </a:rPr>
              <a:t> </a:t>
            </a:r>
            <a:r>
              <a:rPr lang="en-US" sz="1100" err="1">
                <a:ea typeface="+mn-lt"/>
                <a:cs typeface="+mn-lt"/>
              </a:rPr>
              <a:t>ovakvim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postupkom</a:t>
            </a:r>
            <a:r>
              <a:rPr lang="en-US" sz="1100" dirty="0">
                <a:ea typeface="+mn-lt"/>
                <a:cs typeface="+mn-lt"/>
              </a:rPr>
              <a:t>, </a:t>
            </a:r>
            <a:r>
              <a:rPr lang="en-US" sz="1100" err="1">
                <a:ea typeface="+mn-lt"/>
                <a:cs typeface="+mn-lt"/>
              </a:rPr>
              <a:t>slične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neugodne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situacije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lako</a:t>
            </a:r>
            <a:r>
              <a:rPr lang="en-US" sz="1100" dirty="0">
                <a:ea typeface="+mn-lt"/>
                <a:cs typeface="+mn-lt"/>
              </a:rPr>
              <a:t> se </a:t>
            </a:r>
            <a:r>
              <a:rPr lang="en-US" sz="1100" err="1">
                <a:ea typeface="+mn-lt"/>
                <a:cs typeface="+mn-lt"/>
              </a:rPr>
              <a:t>mogu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izbjeći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poznavanjem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zakona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i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poštivanjem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autorskog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vlasništva</a:t>
            </a:r>
            <a:r>
              <a:rPr lang="en-US" sz="1100" dirty="0">
                <a:ea typeface="+mn-lt"/>
                <a:cs typeface="+mn-lt"/>
              </a:rPr>
              <a:t>.</a:t>
            </a:r>
            <a:endParaRPr lang="en-US" sz="1100" dirty="0">
              <a:cs typeface="Calibri"/>
            </a:endParaRPr>
          </a:p>
          <a:p>
            <a:endParaRPr lang="en-US" sz="11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8808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67443-2ABC-4D7C-B147-1BC6275B7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 err="1">
                <a:cs typeface="Calibri Light"/>
              </a:rPr>
              <a:t>Hrabri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telefon</a:t>
            </a:r>
            <a:r>
              <a:rPr lang="en-US" dirty="0">
                <a:cs typeface="Calibri Light"/>
              </a:rPr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7BF39-5B62-4E6B-8639-7D9E275B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ea typeface="+mn-lt"/>
                <a:cs typeface="+mn-lt"/>
              </a:rPr>
              <a:t>Hrabri telefon je nevladina, neprofitna organizacija osnovana 1997. a registrirana 2000. godine.  Organizacija je osnovana s ciljem pružanja direktne pomoći i podrške zlostavljanoj i zanemarenoj djeci i njihovim obiteljima ali i rada na prevenciji zlostavljanja i zanemarivanja kao i neprihvatljivog ponašanja djece i mladeži.</a:t>
            </a:r>
            <a:endParaRPr lang="en-US" sz="18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4378210-9229-4C24-8604-899AD0F64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057" y="1274219"/>
            <a:ext cx="3796790" cy="253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52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401EA-292C-4CC7-81C9-CC46AD8DC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 err="1">
                <a:cs typeface="Calibri Light"/>
              </a:rPr>
              <a:t>Govor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mržnje</a:t>
            </a:r>
            <a:r>
              <a:rPr lang="en-US" dirty="0">
                <a:cs typeface="Calibri Light"/>
              </a:rPr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6D402-D59E-480C-9594-85B593757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b="1">
                <a:ea typeface="+mn-lt"/>
                <a:cs typeface="+mn-lt"/>
              </a:rPr>
              <a:t>1.</a:t>
            </a:r>
            <a:r>
              <a:rPr lang="en-US" sz="1800">
                <a:ea typeface="+mn-lt"/>
                <a:cs typeface="+mn-lt"/>
              </a:rPr>
              <a:t> </a:t>
            </a:r>
            <a:r>
              <a:rPr lang="en-US" sz="1800" b="1">
                <a:ea typeface="+mn-lt"/>
                <a:cs typeface="+mn-lt"/>
              </a:rPr>
              <a:t>Prokazivanje konkretnih primjera neprihvatljivog javnog govora u širokom spektru</a:t>
            </a:r>
            <a:r>
              <a:rPr lang="en-US" sz="1800">
                <a:ea typeface="+mn-lt"/>
                <a:cs typeface="+mn-lt"/>
              </a:rPr>
              <a:t> </a:t>
            </a:r>
          </a:p>
          <a:p>
            <a:r>
              <a:rPr lang="en-US" sz="1800" b="1">
                <a:ea typeface="+mn-lt"/>
                <a:cs typeface="+mn-lt"/>
              </a:rPr>
              <a:t>2.</a:t>
            </a:r>
            <a:r>
              <a:rPr lang="en-US" sz="1800">
                <a:ea typeface="+mn-lt"/>
                <a:cs typeface="+mn-lt"/>
              </a:rPr>
              <a:t> </a:t>
            </a:r>
            <a:r>
              <a:rPr lang="en-US" sz="1800" b="1">
                <a:ea typeface="+mn-lt"/>
                <a:cs typeface="+mn-lt"/>
              </a:rPr>
              <a:t>Educiranje predstavnika organizacija civilnog društva i mladih da prepoznaju diskriminatorni govor i govor mržnje i reagiraju na njega kroz prijave nadležnim tijelima</a:t>
            </a:r>
            <a:r>
              <a:rPr lang="en-US" sz="1800">
                <a:ea typeface="+mn-lt"/>
                <a:cs typeface="+mn-lt"/>
              </a:rPr>
              <a:t>.</a:t>
            </a:r>
            <a:endParaRPr lang="en-US" sz="1800">
              <a:cs typeface="Calibri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picture containing text, person, newspaper&#10;&#10;Description generated with very high confidence">
            <a:extLst>
              <a:ext uri="{FF2B5EF4-FFF2-40B4-BE49-F238E27FC236}">
                <a16:creationId xmlns:a16="http://schemas.microsoft.com/office/drawing/2014/main" id="{010854AE-AA1C-432E-86AE-A0654326F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057" y="643002"/>
            <a:ext cx="3796790" cy="37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80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SIGURNOST I SURADNJA NA MREŽI</vt:lpstr>
      <vt:lpstr>Prevare na internetu:</vt:lpstr>
      <vt:lpstr>Zaštita korisničkog računa:</vt:lpstr>
      <vt:lpstr>Uloga interneta:</vt:lpstr>
      <vt:lpstr>Prednosti i nedostatci interneta:</vt:lpstr>
      <vt:lpstr>Stvari koje ne dijelite i djelite na društvenim mrežama </vt:lpstr>
      <vt:lpstr>Poštivanje tuđih prava:</vt:lpstr>
      <vt:lpstr>Hrabri telefon:</vt:lpstr>
      <vt:lpstr>Govor mržnje:</vt:lpstr>
      <vt:lpstr>Virtualne zajednice:</vt:lpstr>
      <vt:lpstr>Zanimanja informatike: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337</cp:revision>
  <dcterms:created xsi:type="dcterms:W3CDTF">2013-07-15T20:26:40Z</dcterms:created>
  <dcterms:modified xsi:type="dcterms:W3CDTF">2019-10-02T17:30:56Z</dcterms:modified>
</cp:coreProperties>
</file>