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sldIdLst>
    <p:sldId id="258" r:id="rId2"/>
    <p:sldId id="259" r:id="rId3"/>
    <p:sldId id="260" r:id="rId4"/>
    <p:sldId id="261" r:id="rId5"/>
    <p:sldId id="262" r:id="rId6"/>
    <p:sldId id="263"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90" y="7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hr-HR"/>
              <a:t>Kliknite da biste uredili stil naslova matrice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fld id="{9198587A-183D-458D-8A56-913D58DEBB66}" type="datetimeFigureOut">
              <a:rPr lang="hr-HR" smtClean="0"/>
              <a:t>2.10.2019.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CE6D1E4-8DE9-4AFC-A968-1C8A077311F0}" type="slidenum">
              <a:rPr lang="hr-HR" smtClean="0"/>
              <a:t>‹#›</a:t>
            </a:fld>
            <a:endParaRPr lang="hr-HR"/>
          </a:p>
        </p:txBody>
      </p:sp>
    </p:spTree>
    <p:extLst>
      <p:ext uri="{BB962C8B-B14F-4D97-AF65-F5344CB8AC3E}">
        <p14:creationId xmlns:p14="http://schemas.microsoft.com/office/powerpoint/2010/main" val="2612871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5" name="Date Placeholder 4"/>
          <p:cNvSpPr>
            <a:spLocks noGrp="1"/>
          </p:cNvSpPr>
          <p:nvPr>
            <p:ph type="dt" sz="half" idx="10"/>
          </p:nvPr>
        </p:nvSpPr>
        <p:spPr/>
        <p:txBody>
          <a:bodyPr/>
          <a:lstStyle/>
          <a:p>
            <a:fld id="{9198587A-183D-458D-8A56-913D58DEBB66}" type="datetimeFigureOut">
              <a:rPr lang="hr-HR" smtClean="0"/>
              <a:t>2.10.2019.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7CE6D1E4-8DE9-4AFC-A968-1C8A077311F0}" type="slidenum">
              <a:rPr lang="hr-HR" smtClean="0"/>
              <a:t>‹#›</a:t>
            </a:fld>
            <a:endParaRPr lang="hr-HR"/>
          </a:p>
        </p:txBody>
      </p:sp>
    </p:spTree>
    <p:extLst>
      <p:ext uri="{BB962C8B-B14F-4D97-AF65-F5344CB8AC3E}">
        <p14:creationId xmlns:p14="http://schemas.microsoft.com/office/powerpoint/2010/main" val="4182185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hr-HR"/>
              <a:t>Kliknite da biste uredili stil naslova matrice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4" name="Date Placeholder 3"/>
          <p:cNvSpPr>
            <a:spLocks noGrp="1"/>
          </p:cNvSpPr>
          <p:nvPr>
            <p:ph type="dt" sz="half" idx="10"/>
          </p:nvPr>
        </p:nvSpPr>
        <p:spPr/>
        <p:txBody>
          <a:bodyPr/>
          <a:lstStyle/>
          <a:p>
            <a:fld id="{9198587A-183D-458D-8A56-913D58DEBB66}" type="datetimeFigureOut">
              <a:rPr lang="hr-HR" smtClean="0"/>
              <a:t>2.10.2019.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CE6D1E4-8DE9-4AFC-A968-1C8A077311F0}" type="slidenum">
              <a:rPr lang="hr-HR" smtClean="0"/>
              <a:t>‹#›</a:t>
            </a:fld>
            <a:endParaRPr lang="hr-HR"/>
          </a:p>
        </p:txBody>
      </p:sp>
    </p:spTree>
    <p:extLst>
      <p:ext uri="{BB962C8B-B14F-4D97-AF65-F5344CB8AC3E}">
        <p14:creationId xmlns:p14="http://schemas.microsoft.com/office/powerpoint/2010/main" val="3339825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hr-HR"/>
              <a:t>Kliknite da biste uredili stil naslova matrice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hr-HR"/>
              <a:t>Kliknite da biste uredili matrice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4" name="Date Placeholder 3"/>
          <p:cNvSpPr>
            <a:spLocks noGrp="1"/>
          </p:cNvSpPr>
          <p:nvPr>
            <p:ph type="dt" sz="half" idx="10"/>
          </p:nvPr>
        </p:nvSpPr>
        <p:spPr/>
        <p:txBody>
          <a:bodyPr/>
          <a:lstStyle/>
          <a:p>
            <a:fld id="{9198587A-183D-458D-8A56-913D58DEBB66}" type="datetimeFigureOut">
              <a:rPr lang="hr-HR" smtClean="0"/>
              <a:t>2.10.2019.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CE6D1E4-8DE9-4AFC-A968-1C8A077311F0}" type="slidenum">
              <a:rPr lang="hr-HR" smtClean="0"/>
              <a:t>‹#›</a:t>
            </a:fld>
            <a:endParaRPr lang="hr-H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4280289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hr-HR"/>
              <a:t>Kliknite da biste uredili stil naslova matrice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9198587A-183D-458D-8A56-913D58DEBB66}" type="datetimeFigureOut">
              <a:rPr lang="hr-HR" smtClean="0"/>
              <a:t>2.10.2019.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CE6D1E4-8DE9-4AFC-A968-1C8A077311F0}" type="slidenum">
              <a:rPr lang="hr-HR" smtClean="0"/>
              <a:t>‹#›</a:t>
            </a:fld>
            <a:endParaRPr lang="hr-HR"/>
          </a:p>
        </p:txBody>
      </p:sp>
    </p:spTree>
    <p:extLst>
      <p:ext uri="{BB962C8B-B14F-4D97-AF65-F5344CB8AC3E}">
        <p14:creationId xmlns:p14="http://schemas.microsoft.com/office/powerpoint/2010/main" val="31046413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upc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hr-HR"/>
              <a:t>Kliknite da biste uredili stil naslova matrice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198587A-183D-458D-8A56-913D58DEBB66}" type="datetimeFigureOut">
              <a:rPr lang="hr-HR" smtClean="0"/>
              <a:t>2.10.2019.</a:t>
            </a:fld>
            <a:endParaRPr lang="hr-HR"/>
          </a:p>
        </p:txBody>
      </p:sp>
      <p:sp>
        <p:nvSpPr>
          <p:cNvPr id="4"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CE6D1E4-8DE9-4AFC-A968-1C8A077311F0}" type="slidenum">
              <a:rPr lang="hr-HR" smtClean="0"/>
              <a:t>‹#›</a:t>
            </a:fld>
            <a:endParaRPr lang="hr-HR"/>
          </a:p>
        </p:txBody>
      </p:sp>
    </p:spTree>
    <p:extLst>
      <p:ext uri="{BB962C8B-B14F-4D97-AF65-F5344CB8AC3E}">
        <p14:creationId xmlns:p14="http://schemas.microsoft.com/office/powerpoint/2010/main" val="4753800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tupca sa slika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hr-HR"/>
              <a:t>Kliknite da biste uredili stil naslova matrice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198587A-183D-458D-8A56-913D58DEBB66}" type="datetimeFigureOut">
              <a:rPr lang="hr-HR" smtClean="0"/>
              <a:t>2.10.2019.</a:t>
            </a:fld>
            <a:endParaRPr lang="hr-HR"/>
          </a:p>
        </p:txBody>
      </p:sp>
      <p:sp>
        <p:nvSpPr>
          <p:cNvPr id="4"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CE6D1E4-8DE9-4AFC-A968-1C8A077311F0}" type="slidenum">
              <a:rPr lang="hr-HR" smtClean="0"/>
              <a:t>‹#›</a:t>
            </a:fld>
            <a:endParaRPr lang="hr-HR"/>
          </a:p>
        </p:txBody>
      </p:sp>
    </p:spTree>
    <p:extLst>
      <p:ext uri="{BB962C8B-B14F-4D97-AF65-F5344CB8AC3E}">
        <p14:creationId xmlns:p14="http://schemas.microsoft.com/office/powerpoint/2010/main" val="6540167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nchor="t" anchorCtr="0"/>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9198587A-183D-458D-8A56-913D58DEBB66}" type="datetimeFigureOut">
              <a:rPr lang="hr-HR" smtClean="0"/>
              <a:t>2.10.2019.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CE6D1E4-8DE9-4AFC-A968-1C8A077311F0}" type="slidenum">
              <a:rPr lang="hr-HR" smtClean="0"/>
              <a:t>‹#›</a:t>
            </a:fld>
            <a:endParaRPr lang="hr-HR"/>
          </a:p>
        </p:txBody>
      </p:sp>
    </p:spTree>
    <p:extLst>
      <p:ext uri="{BB962C8B-B14F-4D97-AF65-F5344CB8AC3E}">
        <p14:creationId xmlns:p14="http://schemas.microsoft.com/office/powerpoint/2010/main" val="19717813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9198587A-183D-458D-8A56-913D58DEBB66}" type="datetimeFigureOut">
              <a:rPr lang="hr-HR" smtClean="0"/>
              <a:t>2.10.2019.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CE6D1E4-8DE9-4AFC-A968-1C8A077311F0}" type="slidenum">
              <a:rPr lang="hr-HR" smtClean="0"/>
              <a:t>‹#›</a:t>
            </a:fld>
            <a:endParaRPr lang="hr-HR"/>
          </a:p>
        </p:txBody>
      </p:sp>
    </p:spTree>
    <p:extLst>
      <p:ext uri="{BB962C8B-B14F-4D97-AF65-F5344CB8AC3E}">
        <p14:creationId xmlns:p14="http://schemas.microsoft.com/office/powerpoint/2010/main" val="2226774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3"/>
          <p:cNvSpPr>
            <a:spLocks noGrp="1"/>
          </p:cNvSpPr>
          <p:nvPr>
            <p:ph type="dt" sz="half" idx="10"/>
          </p:nvPr>
        </p:nvSpPr>
        <p:spPr/>
        <p:txBody>
          <a:bodyPr/>
          <a:lstStyle/>
          <a:p>
            <a:fld id="{9198587A-183D-458D-8A56-913D58DEBB66}" type="datetimeFigureOut">
              <a:rPr lang="hr-HR" smtClean="0"/>
              <a:t>2.10.2019.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CE6D1E4-8DE9-4AFC-A968-1C8A077311F0}" type="slidenum">
              <a:rPr lang="hr-HR" smtClean="0"/>
              <a:t>‹#›</a:t>
            </a:fld>
            <a:endParaRPr lang="hr-HR"/>
          </a:p>
        </p:txBody>
      </p:sp>
    </p:spTree>
    <p:extLst>
      <p:ext uri="{BB962C8B-B14F-4D97-AF65-F5344CB8AC3E}">
        <p14:creationId xmlns:p14="http://schemas.microsoft.com/office/powerpoint/2010/main" val="2450920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hr-HR"/>
              <a:t>Kliknite da biste uredili stil naslova matrice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9198587A-183D-458D-8A56-913D58DEBB66}" type="datetimeFigureOut">
              <a:rPr lang="hr-HR" smtClean="0"/>
              <a:t>2.10.2019.</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7CE6D1E4-8DE9-4AFC-A968-1C8A077311F0}" type="slidenum">
              <a:rPr lang="hr-HR" smtClean="0"/>
              <a:t>‹#›</a:t>
            </a:fld>
            <a:endParaRPr lang="hr-HR"/>
          </a:p>
        </p:txBody>
      </p:sp>
    </p:spTree>
    <p:extLst>
      <p:ext uri="{BB962C8B-B14F-4D97-AF65-F5344CB8AC3E}">
        <p14:creationId xmlns:p14="http://schemas.microsoft.com/office/powerpoint/2010/main" val="27275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Date Placeholder 4"/>
          <p:cNvSpPr>
            <a:spLocks noGrp="1"/>
          </p:cNvSpPr>
          <p:nvPr>
            <p:ph type="dt" sz="half" idx="10"/>
          </p:nvPr>
        </p:nvSpPr>
        <p:spPr/>
        <p:txBody>
          <a:bodyPr/>
          <a:lstStyle/>
          <a:p>
            <a:fld id="{9198587A-183D-458D-8A56-913D58DEBB66}" type="datetimeFigureOut">
              <a:rPr lang="hr-HR" smtClean="0"/>
              <a:t>2.10.2019.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7CE6D1E4-8DE9-4AFC-A968-1C8A077311F0}" type="slidenum">
              <a:rPr lang="hr-HR" smtClean="0"/>
              <a:t>‹#›</a:t>
            </a:fld>
            <a:endParaRPr lang="hr-HR"/>
          </a:p>
        </p:txBody>
      </p:sp>
    </p:spTree>
    <p:extLst>
      <p:ext uri="{BB962C8B-B14F-4D97-AF65-F5344CB8AC3E}">
        <p14:creationId xmlns:p14="http://schemas.microsoft.com/office/powerpoint/2010/main" val="516584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r-HR"/>
              <a:t>Kliknite da biste uredili stil naslova matrice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9198587A-183D-458D-8A56-913D58DEBB66}" type="datetimeFigureOut">
              <a:rPr lang="hr-HR" smtClean="0"/>
              <a:t>2.10.2019.</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7CE6D1E4-8DE9-4AFC-A968-1C8A077311F0}" type="slidenum">
              <a:rPr lang="hr-HR" smtClean="0"/>
              <a:t>‹#›</a:t>
            </a:fld>
            <a:endParaRPr lang="hr-HR"/>
          </a:p>
        </p:txBody>
      </p:sp>
    </p:spTree>
    <p:extLst>
      <p:ext uri="{BB962C8B-B14F-4D97-AF65-F5344CB8AC3E}">
        <p14:creationId xmlns:p14="http://schemas.microsoft.com/office/powerpoint/2010/main" val="2289984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Kliknite da biste uredili stil naslova matrice</a:t>
            </a:r>
            <a:endParaRPr lang="en-US" dirty="0"/>
          </a:p>
        </p:txBody>
      </p:sp>
      <p:sp>
        <p:nvSpPr>
          <p:cNvPr id="7" name="Date Placeholder 2"/>
          <p:cNvSpPr>
            <a:spLocks noGrp="1"/>
          </p:cNvSpPr>
          <p:nvPr>
            <p:ph type="dt" sz="half" idx="10"/>
          </p:nvPr>
        </p:nvSpPr>
        <p:spPr/>
        <p:txBody>
          <a:bodyPr/>
          <a:lstStyle/>
          <a:p>
            <a:fld id="{9198587A-183D-458D-8A56-913D58DEBB66}" type="datetimeFigureOut">
              <a:rPr lang="hr-HR" smtClean="0"/>
              <a:t>2.10.2019.</a:t>
            </a:fld>
            <a:endParaRPr lang="hr-HR"/>
          </a:p>
        </p:txBody>
      </p:sp>
      <p:sp>
        <p:nvSpPr>
          <p:cNvPr id="5" name="Footer Placeholder 3"/>
          <p:cNvSpPr>
            <a:spLocks noGrp="1"/>
          </p:cNvSpPr>
          <p:nvPr>
            <p:ph type="ftr" sz="quarter" idx="11"/>
          </p:nvPr>
        </p:nvSpPr>
        <p:spPr/>
        <p:txBody>
          <a:bodyPr/>
          <a:lstStyle/>
          <a:p>
            <a:endParaRPr lang="hr-HR"/>
          </a:p>
        </p:txBody>
      </p:sp>
      <p:sp>
        <p:nvSpPr>
          <p:cNvPr id="6" name="Slide Number Placeholder 4"/>
          <p:cNvSpPr>
            <a:spLocks noGrp="1"/>
          </p:cNvSpPr>
          <p:nvPr>
            <p:ph type="sldNum" sz="quarter" idx="12"/>
          </p:nvPr>
        </p:nvSpPr>
        <p:spPr/>
        <p:txBody>
          <a:bodyPr/>
          <a:lstStyle/>
          <a:p>
            <a:fld id="{7CE6D1E4-8DE9-4AFC-A968-1C8A077311F0}" type="slidenum">
              <a:rPr lang="hr-HR" smtClean="0"/>
              <a:t>‹#›</a:t>
            </a:fld>
            <a:endParaRPr lang="hr-HR"/>
          </a:p>
        </p:txBody>
      </p:sp>
    </p:spTree>
    <p:extLst>
      <p:ext uri="{BB962C8B-B14F-4D97-AF65-F5344CB8AC3E}">
        <p14:creationId xmlns:p14="http://schemas.microsoft.com/office/powerpoint/2010/main" val="2312192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198587A-183D-458D-8A56-913D58DEBB66}" type="datetimeFigureOut">
              <a:rPr lang="hr-HR" smtClean="0"/>
              <a:t>2.10.2019.</a:t>
            </a:fld>
            <a:endParaRPr lang="hr-HR"/>
          </a:p>
        </p:txBody>
      </p:sp>
      <p:sp>
        <p:nvSpPr>
          <p:cNvPr id="5" name="Footer Placeholder 2"/>
          <p:cNvSpPr>
            <a:spLocks noGrp="1"/>
          </p:cNvSpPr>
          <p:nvPr>
            <p:ph type="ftr" sz="quarter" idx="11"/>
          </p:nvPr>
        </p:nvSpPr>
        <p:spPr/>
        <p:txBody>
          <a:bodyPr/>
          <a:lstStyle/>
          <a:p>
            <a:endParaRPr lang="hr-HR"/>
          </a:p>
        </p:txBody>
      </p:sp>
      <p:sp>
        <p:nvSpPr>
          <p:cNvPr id="6" name="Slide Number Placeholder 3"/>
          <p:cNvSpPr>
            <a:spLocks noGrp="1"/>
          </p:cNvSpPr>
          <p:nvPr>
            <p:ph type="sldNum" sz="quarter" idx="12"/>
          </p:nvPr>
        </p:nvSpPr>
        <p:spPr/>
        <p:txBody>
          <a:bodyPr/>
          <a:lstStyle/>
          <a:p>
            <a:fld id="{7CE6D1E4-8DE9-4AFC-A968-1C8A077311F0}" type="slidenum">
              <a:rPr lang="hr-HR" smtClean="0"/>
              <a:t>‹#›</a:t>
            </a:fld>
            <a:endParaRPr lang="hr-HR"/>
          </a:p>
        </p:txBody>
      </p:sp>
    </p:spTree>
    <p:extLst>
      <p:ext uri="{BB962C8B-B14F-4D97-AF65-F5344CB8AC3E}">
        <p14:creationId xmlns:p14="http://schemas.microsoft.com/office/powerpoint/2010/main" val="3812723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hr-HR"/>
              <a:t>Kliknite da biste uredili stil naslova matrice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7" name="Date Placeholder 4"/>
          <p:cNvSpPr>
            <a:spLocks noGrp="1"/>
          </p:cNvSpPr>
          <p:nvPr>
            <p:ph type="dt" sz="half" idx="10"/>
          </p:nvPr>
        </p:nvSpPr>
        <p:spPr/>
        <p:txBody>
          <a:bodyPr/>
          <a:lstStyle/>
          <a:p>
            <a:fld id="{9198587A-183D-458D-8A56-913D58DEBB66}" type="datetimeFigureOut">
              <a:rPr lang="hr-HR" smtClean="0"/>
              <a:t>2.10.2019.</a:t>
            </a:fld>
            <a:endParaRPr lang="hr-HR"/>
          </a:p>
        </p:txBody>
      </p:sp>
      <p:sp>
        <p:nvSpPr>
          <p:cNvPr id="5" name="Footer Placeholder 5"/>
          <p:cNvSpPr>
            <a:spLocks noGrp="1"/>
          </p:cNvSpPr>
          <p:nvPr>
            <p:ph type="ftr" sz="quarter" idx="11"/>
          </p:nvPr>
        </p:nvSpPr>
        <p:spPr/>
        <p:txBody>
          <a:bodyPr/>
          <a:lstStyle/>
          <a:p>
            <a:endParaRPr lang="hr-HR"/>
          </a:p>
        </p:txBody>
      </p:sp>
      <p:sp>
        <p:nvSpPr>
          <p:cNvPr id="6" name="Slide Number Placeholder 6"/>
          <p:cNvSpPr>
            <a:spLocks noGrp="1"/>
          </p:cNvSpPr>
          <p:nvPr>
            <p:ph type="sldNum" sz="quarter" idx="12"/>
          </p:nvPr>
        </p:nvSpPr>
        <p:spPr/>
        <p:txBody>
          <a:bodyPr/>
          <a:lstStyle/>
          <a:p>
            <a:fld id="{7CE6D1E4-8DE9-4AFC-A968-1C8A077311F0}" type="slidenum">
              <a:rPr lang="hr-HR" smtClean="0"/>
              <a:t>‹#›</a:t>
            </a:fld>
            <a:endParaRPr lang="hr-HR"/>
          </a:p>
        </p:txBody>
      </p:sp>
    </p:spTree>
    <p:extLst>
      <p:ext uri="{BB962C8B-B14F-4D97-AF65-F5344CB8AC3E}">
        <p14:creationId xmlns:p14="http://schemas.microsoft.com/office/powerpoint/2010/main" val="312048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5" name="Date Placeholder 4"/>
          <p:cNvSpPr>
            <a:spLocks noGrp="1"/>
          </p:cNvSpPr>
          <p:nvPr>
            <p:ph type="dt" sz="half" idx="10"/>
          </p:nvPr>
        </p:nvSpPr>
        <p:spPr/>
        <p:txBody>
          <a:bodyPr/>
          <a:lstStyle/>
          <a:p>
            <a:fld id="{9198587A-183D-458D-8A56-913D58DEBB66}" type="datetimeFigureOut">
              <a:rPr lang="hr-HR" smtClean="0"/>
              <a:t>2.10.2019.</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7CE6D1E4-8DE9-4AFC-A968-1C8A077311F0}" type="slidenum">
              <a:rPr lang="hr-HR" smtClean="0"/>
              <a:t>‹#›</a:t>
            </a:fld>
            <a:endParaRPr lang="hr-HR"/>
          </a:p>
        </p:txBody>
      </p:sp>
    </p:spTree>
    <p:extLst>
      <p:ext uri="{BB962C8B-B14F-4D97-AF65-F5344CB8AC3E}">
        <p14:creationId xmlns:p14="http://schemas.microsoft.com/office/powerpoint/2010/main" val="2251109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hr-HR"/>
              <a:t>Kliknite da biste uredili stil naslova matrice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198587A-183D-458D-8A56-913D58DEBB66}" type="datetimeFigureOut">
              <a:rPr lang="hr-HR" smtClean="0"/>
              <a:t>2.10.2019.</a:t>
            </a:fld>
            <a:endParaRPr lang="hr-H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hr-H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CE6D1E4-8DE9-4AFC-A968-1C8A077311F0}" type="slidenum">
              <a:rPr lang="hr-HR" smtClean="0"/>
              <a:t>‹#›</a:t>
            </a:fld>
            <a:endParaRPr lang="hr-HR"/>
          </a:p>
        </p:txBody>
      </p:sp>
    </p:spTree>
    <p:extLst>
      <p:ext uri="{BB962C8B-B14F-4D97-AF65-F5344CB8AC3E}">
        <p14:creationId xmlns:p14="http://schemas.microsoft.com/office/powerpoint/2010/main" val="3752240551"/>
      </p:ext>
    </p:extLst>
  </p:cSld>
  <p:clrMap bg1="dk1" tx1="lt1" bg2="dk2" tx2="lt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 id="2147483760"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eg"/><Relationship Id="rId1" Type="http://schemas.openxmlformats.org/officeDocument/2006/relationships/slideLayout" Target="../slideLayouts/slideLayout9.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9.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8" name="Picture 10">
            <a:extLst>
              <a:ext uri="{FF2B5EF4-FFF2-40B4-BE49-F238E27FC236}">
                <a16:creationId xmlns:a16="http://schemas.microsoft.com/office/drawing/2014/main" id="{DF19BAF3-7E20-4B9D-B544-BABAEEA1FA7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3" name="Picture 12">
            <a:extLst>
              <a:ext uri="{FF2B5EF4-FFF2-40B4-BE49-F238E27FC236}">
                <a16:creationId xmlns:a16="http://schemas.microsoft.com/office/drawing/2014/main" id="{950648F4-ABCD-4DF0-8641-76CFB235472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5" name="Oval 14">
            <a:extLst>
              <a:ext uri="{FF2B5EF4-FFF2-40B4-BE49-F238E27FC236}">
                <a16:creationId xmlns:a16="http://schemas.microsoft.com/office/drawing/2014/main" id="{989BE678-777B-482A-A616-FEDC47B162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7" name="Picture 16">
            <a:extLst>
              <a:ext uri="{FF2B5EF4-FFF2-40B4-BE49-F238E27FC236}">
                <a16:creationId xmlns:a16="http://schemas.microsoft.com/office/drawing/2014/main" id="{CF1EB4BD-9C7E-4AA3-9681-C7EB0DA6250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9" name="Picture 18">
            <a:extLst>
              <a:ext uri="{FF2B5EF4-FFF2-40B4-BE49-F238E27FC236}">
                <a16:creationId xmlns:a16="http://schemas.microsoft.com/office/drawing/2014/main" id="{94AAE3AA-3759-4D28-B0EF-575F25A514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21" name="Rectangle 20">
            <a:extLst>
              <a:ext uri="{FF2B5EF4-FFF2-40B4-BE49-F238E27FC236}">
                <a16:creationId xmlns:a16="http://schemas.microsoft.com/office/drawing/2014/main" id="{D28BE0C3-2102-4820-B88B-A448B1840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3" name="Rectangle 22">
            <a:extLst>
              <a:ext uri="{FF2B5EF4-FFF2-40B4-BE49-F238E27FC236}">
                <a16:creationId xmlns:a16="http://schemas.microsoft.com/office/drawing/2014/main" id="{F3F4807A-5068-4492-8025-D75F320E90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Naslov 1">
            <a:extLst>
              <a:ext uri="{FF2B5EF4-FFF2-40B4-BE49-F238E27FC236}">
                <a16:creationId xmlns:a16="http://schemas.microsoft.com/office/drawing/2014/main" id="{EA50D4A9-7B0B-4C5A-AD41-742071D6830B}"/>
              </a:ext>
            </a:extLst>
          </p:cNvPr>
          <p:cNvSpPr>
            <a:spLocks noGrp="1"/>
          </p:cNvSpPr>
          <p:nvPr>
            <p:ph type="title"/>
          </p:nvPr>
        </p:nvSpPr>
        <p:spPr>
          <a:xfrm>
            <a:off x="8000837" y="1325880"/>
            <a:ext cx="3543464" cy="3066507"/>
          </a:xfrm>
        </p:spPr>
        <p:txBody>
          <a:bodyPr vert="horz" lIns="91440" tIns="45720" rIns="91440" bIns="45720" rtlCol="0" anchor="b">
            <a:normAutofit/>
          </a:bodyPr>
          <a:lstStyle/>
          <a:p>
            <a:r>
              <a:rPr lang="en-US" sz="4800" dirty="0" err="1">
                <a:solidFill>
                  <a:srgbClr val="EBEBEB"/>
                </a:solidFill>
              </a:rPr>
              <a:t>Sigurnost</a:t>
            </a:r>
            <a:r>
              <a:rPr lang="en-US" sz="4800" dirty="0">
                <a:solidFill>
                  <a:srgbClr val="EBEBEB"/>
                </a:solidFill>
              </a:rPr>
              <a:t> </a:t>
            </a:r>
            <a:r>
              <a:rPr lang="en-US" sz="4800" dirty="0" err="1">
                <a:solidFill>
                  <a:srgbClr val="EBEBEB"/>
                </a:solidFill>
              </a:rPr>
              <a:t>i</a:t>
            </a:r>
            <a:r>
              <a:rPr lang="en-US" sz="4800" dirty="0">
                <a:solidFill>
                  <a:srgbClr val="EBEBEB"/>
                </a:solidFill>
              </a:rPr>
              <a:t> </a:t>
            </a:r>
            <a:r>
              <a:rPr lang="hr-HR" sz="4800" dirty="0">
                <a:solidFill>
                  <a:srgbClr val="EBEBEB"/>
                </a:solidFill>
              </a:rPr>
              <a:t>               </a:t>
            </a:r>
            <a:br>
              <a:rPr lang="hr-HR" sz="4800" dirty="0">
                <a:solidFill>
                  <a:srgbClr val="EBEBEB"/>
                </a:solidFill>
              </a:rPr>
            </a:br>
            <a:r>
              <a:rPr lang="hr-HR" sz="4800" dirty="0">
                <a:solidFill>
                  <a:srgbClr val="EBEBEB"/>
                </a:solidFill>
              </a:rPr>
              <a:t>   suradnja</a:t>
            </a:r>
            <a:br>
              <a:rPr lang="en-US" sz="4800" dirty="0">
                <a:solidFill>
                  <a:srgbClr val="EBEBEB"/>
                </a:solidFill>
              </a:rPr>
            </a:br>
            <a:r>
              <a:rPr lang="en-US" sz="4800" dirty="0">
                <a:solidFill>
                  <a:srgbClr val="EBEBEB"/>
                </a:solidFill>
              </a:rPr>
              <a:t>       </a:t>
            </a:r>
            <a:r>
              <a:rPr lang="en-US" sz="4800" dirty="0" err="1">
                <a:solidFill>
                  <a:srgbClr val="EBEBEB"/>
                </a:solidFill>
              </a:rPr>
              <a:t>na</a:t>
            </a:r>
            <a:r>
              <a:rPr lang="en-US" sz="4800" dirty="0">
                <a:solidFill>
                  <a:srgbClr val="EBEBEB"/>
                </a:solidFill>
              </a:rPr>
              <a:t> </a:t>
            </a:r>
            <a:r>
              <a:rPr lang="hr-HR" sz="4800" dirty="0">
                <a:solidFill>
                  <a:srgbClr val="EBEBEB"/>
                </a:solidFill>
              </a:rPr>
              <a:t>        </a:t>
            </a:r>
            <a:br>
              <a:rPr lang="hr-HR" sz="4800" dirty="0">
                <a:solidFill>
                  <a:srgbClr val="EBEBEB"/>
                </a:solidFill>
              </a:rPr>
            </a:br>
            <a:r>
              <a:rPr lang="hr-HR" sz="4800" dirty="0">
                <a:solidFill>
                  <a:srgbClr val="EBEBEB"/>
                </a:solidFill>
              </a:rPr>
              <a:t>     mreži</a:t>
            </a:r>
            <a:endParaRPr lang="en-US" sz="4800" dirty="0">
              <a:solidFill>
                <a:srgbClr val="EBEBEB"/>
              </a:solidFill>
            </a:endParaRPr>
          </a:p>
        </p:txBody>
      </p:sp>
      <p:sp>
        <p:nvSpPr>
          <p:cNvPr id="4" name="Rezervirano mjesto teksta 3">
            <a:extLst>
              <a:ext uri="{FF2B5EF4-FFF2-40B4-BE49-F238E27FC236}">
                <a16:creationId xmlns:a16="http://schemas.microsoft.com/office/drawing/2014/main" id="{2E6063F8-E6ED-40A9-A74F-98DD38C049C2}"/>
              </a:ext>
            </a:extLst>
          </p:cNvPr>
          <p:cNvSpPr>
            <a:spLocks noGrp="1"/>
          </p:cNvSpPr>
          <p:nvPr>
            <p:ph type="body" sz="half" idx="2"/>
          </p:nvPr>
        </p:nvSpPr>
        <p:spPr>
          <a:xfrm>
            <a:off x="7973137" y="4588329"/>
            <a:ext cx="3571163" cy="1621508"/>
          </a:xfrm>
        </p:spPr>
        <p:txBody>
          <a:bodyPr vert="horz" lIns="91440" tIns="45720" rIns="91440" bIns="45720" rtlCol="0" anchor="t">
            <a:normAutofit/>
          </a:bodyPr>
          <a:lstStyle/>
          <a:p>
            <a:r>
              <a:rPr lang="en-US" sz="1800" cap="all">
                <a:solidFill>
                  <a:schemeClr val="tx2">
                    <a:lumMod val="40000"/>
                    <a:lumOff val="60000"/>
                  </a:schemeClr>
                </a:solidFill>
              </a:rPr>
              <a:t>BORNA BODO,ZEF KOLGJERAJ,VANJA CIMEŠA</a:t>
            </a:r>
          </a:p>
        </p:txBody>
      </p:sp>
      <p:sp>
        <p:nvSpPr>
          <p:cNvPr id="25" name="Freeform 36">
            <a:extLst>
              <a:ext uri="{FF2B5EF4-FFF2-40B4-BE49-F238E27FC236}">
                <a16:creationId xmlns:a16="http://schemas.microsoft.com/office/drawing/2014/main" id="{B24996F8-180C-4DCB-8A26-DFA336CDE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413666"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tx1">
              <a:alpha val="20000"/>
            </a:schemeClr>
          </a:solidFill>
          <a:ln>
            <a:noFill/>
          </a:ln>
        </p:spPr>
        <p:txBody>
          <a:bodyPr rtlCol="0" anchor="ctr"/>
          <a:lstStyle/>
          <a:p>
            <a:pPr algn="ctr"/>
            <a:endParaRPr lang="en-US"/>
          </a:p>
        </p:txBody>
      </p:sp>
      <p:pic>
        <p:nvPicPr>
          <p:cNvPr id="6" name="Rezervirano mjesto slike 5" descr="Slika na kojoj se prikazuje beskralješnjak, životinja&#10;&#10;Opis je automatski generiran">
            <a:extLst>
              <a:ext uri="{FF2B5EF4-FFF2-40B4-BE49-F238E27FC236}">
                <a16:creationId xmlns:a16="http://schemas.microsoft.com/office/drawing/2014/main" id="{E2825C7A-ED4D-4554-890A-778CA26D54E3}"/>
              </a:ext>
            </a:extLst>
          </p:cNvPr>
          <p:cNvPicPr>
            <a:picLocks noGrp="1" noChangeAspect="1"/>
          </p:cNvPicPr>
          <p:nvPr>
            <p:ph type="pic" idx="1"/>
          </p:nvPr>
        </p:nvPicPr>
        <p:blipFill rotWithShape="1">
          <a:blip r:embed="rId7">
            <a:extLst>
              <a:ext uri="{28A0092B-C50C-407E-A947-70E740481C1C}">
                <a14:useLocalDpi xmlns:a14="http://schemas.microsoft.com/office/drawing/2010/main" val="0"/>
              </a:ext>
            </a:extLst>
          </a:blip>
          <a:srcRect l="25921" r="25142" b="1"/>
          <a:stretch/>
        </p:blipFill>
        <p:spPr>
          <a:xfrm>
            <a:off x="20" y="10"/>
            <a:ext cx="7759920" cy="6857991"/>
          </a:xfrm>
          <a:custGeom>
            <a:avLst/>
            <a:gdLst>
              <a:gd name="connsiteX0" fmla="*/ 0 w 7759940"/>
              <a:gd name="connsiteY0" fmla="*/ 0 h 6858001"/>
              <a:gd name="connsiteX1" fmla="*/ 1296537 w 7759940"/>
              <a:gd name="connsiteY1" fmla="*/ 0 h 6858001"/>
              <a:gd name="connsiteX2" fmla="*/ 1296537 w 7759940"/>
              <a:gd name="connsiteY2" fmla="*/ 1 h 6858001"/>
              <a:gd name="connsiteX3" fmla="*/ 6415225 w 7759940"/>
              <a:gd name="connsiteY3" fmla="*/ 1 h 6858001"/>
              <a:gd name="connsiteX4" fmla="*/ 6415225 w 7759940"/>
              <a:gd name="connsiteY4" fmla="*/ 0 h 6858001"/>
              <a:gd name="connsiteX5" fmla="*/ 7758763 w 7759940"/>
              <a:gd name="connsiteY5" fmla="*/ 0 h 6858001"/>
              <a:gd name="connsiteX6" fmla="*/ 7733718 w 7759940"/>
              <a:gd name="connsiteY6" fmla="*/ 155677 h 6858001"/>
              <a:gd name="connsiteX7" fmla="*/ 7709849 w 7759940"/>
              <a:gd name="connsiteY7" fmla="*/ 310668 h 6858001"/>
              <a:gd name="connsiteX8" fmla="*/ 7686485 w 7759940"/>
              <a:gd name="connsiteY8" fmla="*/ 466344 h 6858001"/>
              <a:gd name="connsiteX9" fmla="*/ 7666482 w 7759940"/>
              <a:gd name="connsiteY9" fmla="*/ 622707 h 6858001"/>
              <a:gd name="connsiteX10" fmla="*/ 7646311 w 7759940"/>
              <a:gd name="connsiteY10" fmla="*/ 778383 h 6858001"/>
              <a:gd name="connsiteX11" fmla="*/ 7627485 w 7759940"/>
              <a:gd name="connsiteY11" fmla="*/ 934746 h 6858001"/>
              <a:gd name="connsiteX12" fmla="*/ 7611349 w 7759940"/>
              <a:gd name="connsiteY12" fmla="*/ 1089051 h 6858001"/>
              <a:gd name="connsiteX13" fmla="*/ 7596053 w 7759940"/>
              <a:gd name="connsiteY13" fmla="*/ 1245413 h 6858001"/>
              <a:gd name="connsiteX14" fmla="*/ 7582101 w 7759940"/>
              <a:gd name="connsiteY14" fmla="*/ 1401090 h 6858001"/>
              <a:gd name="connsiteX15" fmla="*/ 7569999 w 7759940"/>
              <a:gd name="connsiteY15" fmla="*/ 1554023 h 6858001"/>
              <a:gd name="connsiteX16" fmla="*/ 7557896 w 7759940"/>
              <a:gd name="connsiteY16" fmla="*/ 1709014 h 6858001"/>
              <a:gd name="connsiteX17" fmla="*/ 7547811 w 7759940"/>
              <a:gd name="connsiteY17" fmla="*/ 1861947 h 6858001"/>
              <a:gd name="connsiteX18" fmla="*/ 7539911 w 7759940"/>
              <a:gd name="connsiteY18" fmla="*/ 2014881 h 6858001"/>
              <a:gd name="connsiteX19" fmla="*/ 7531674 w 7759940"/>
              <a:gd name="connsiteY19" fmla="*/ 2167128 h 6858001"/>
              <a:gd name="connsiteX20" fmla="*/ 7524783 w 7759940"/>
              <a:gd name="connsiteY20" fmla="*/ 2318004 h 6858001"/>
              <a:gd name="connsiteX21" fmla="*/ 7519908 w 7759940"/>
              <a:gd name="connsiteY21" fmla="*/ 2467509 h 6858001"/>
              <a:gd name="connsiteX22" fmla="*/ 7515706 w 7759940"/>
              <a:gd name="connsiteY22" fmla="*/ 2617013 h 6858001"/>
              <a:gd name="connsiteX23" fmla="*/ 7511672 w 7759940"/>
              <a:gd name="connsiteY23" fmla="*/ 2765146 h 6858001"/>
              <a:gd name="connsiteX24" fmla="*/ 7509823 w 7759940"/>
              <a:gd name="connsiteY24" fmla="*/ 2911221 h 6858001"/>
              <a:gd name="connsiteX25" fmla="*/ 7507806 w 7759940"/>
              <a:gd name="connsiteY25" fmla="*/ 3057297 h 6858001"/>
              <a:gd name="connsiteX26" fmla="*/ 7506797 w 7759940"/>
              <a:gd name="connsiteY26" fmla="*/ 3201315 h 6858001"/>
              <a:gd name="connsiteX27" fmla="*/ 7507806 w 7759940"/>
              <a:gd name="connsiteY27" fmla="*/ 3343961 h 6858001"/>
              <a:gd name="connsiteX28" fmla="*/ 7507806 w 7759940"/>
              <a:gd name="connsiteY28" fmla="*/ 3485236 h 6858001"/>
              <a:gd name="connsiteX29" fmla="*/ 7509823 w 7759940"/>
              <a:gd name="connsiteY29" fmla="*/ 3625139 h 6858001"/>
              <a:gd name="connsiteX30" fmla="*/ 7512848 w 7759940"/>
              <a:gd name="connsiteY30" fmla="*/ 3762299 h 6858001"/>
              <a:gd name="connsiteX31" fmla="*/ 7515706 w 7759940"/>
              <a:gd name="connsiteY31" fmla="*/ 3898087 h 6858001"/>
              <a:gd name="connsiteX32" fmla="*/ 7518900 w 7759940"/>
              <a:gd name="connsiteY32" fmla="*/ 4031133 h 6858001"/>
              <a:gd name="connsiteX33" fmla="*/ 7523774 w 7759940"/>
              <a:gd name="connsiteY33" fmla="*/ 4163492 h 6858001"/>
              <a:gd name="connsiteX34" fmla="*/ 7528985 w 7759940"/>
              <a:gd name="connsiteY34" fmla="*/ 4293793 h 6858001"/>
              <a:gd name="connsiteX35" fmla="*/ 7533691 w 7759940"/>
              <a:gd name="connsiteY35" fmla="*/ 4421352 h 6858001"/>
              <a:gd name="connsiteX36" fmla="*/ 7546971 w 7759940"/>
              <a:gd name="connsiteY36" fmla="*/ 4670298 h 6858001"/>
              <a:gd name="connsiteX37" fmla="*/ 7561090 w 7759940"/>
              <a:gd name="connsiteY37" fmla="*/ 4908956 h 6858001"/>
              <a:gd name="connsiteX38" fmla="*/ 7575882 w 7759940"/>
              <a:gd name="connsiteY38" fmla="*/ 5138013 h 6858001"/>
              <a:gd name="connsiteX39" fmla="*/ 7592187 w 7759940"/>
              <a:gd name="connsiteY39" fmla="*/ 5354726 h 6858001"/>
              <a:gd name="connsiteX40" fmla="*/ 7609164 w 7759940"/>
              <a:gd name="connsiteY40" fmla="*/ 5561838 h 6858001"/>
              <a:gd name="connsiteX41" fmla="*/ 7627485 w 7759940"/>
              <a:gd name="connsiteY41" fmla="*/ 5753862 h 6858001"/>
              <a:gd name="connsiteX42" fmla="*/ 7645471 w 7759940"/>
              <a:gd name="connsiteY42" fmla="*/ 5934227 h 6858001"/>
              <a:gd name="connsiteX43" fmla="*/ 7663456 w 7759940"/>
              <a:gd name="connsiteY43" fmla="*/ 6100191 h 6858001"/>
              <a:gd name="connsiteX44" fmla="*/ 7680433 w 7759940"/>
              <a:gd name="connsiteY44" fmla="*/ 6252438 h 6858001"/>
              <a:gd name="connsiteX45" fmla="*/ 7696570 w 7759940"/>
              <a:gd name="connsiteY45" fmla="*/ 6387541 h 6858001"/>
              <a:gd name="connsiteX46" fmla="*/ 7711866 w 7759940"/>
              <a:gd name="connsiteY46" fmla="*/ 6509613 h 6858001"/>
              <a:gd name="connsiteX47" fmla="*/ 7724641 w 7759940"/>
              <a:gd name="connsiteY47" fmla="*/ 6612483 h 6858001"/>
              <a:gd name="connsiteX48" fmla="*/ 7736743 w 7759940"/>
              <a:gd name="connsiteY48" fmla="*/ 6698894 h 6858001"/>
              <a:gd name="connsiteX49" fmla="*/ 7754057 w 7759940"/>
              <a:gd name="connsiteY49" fmla="*/ 6817538 h 6858001"/>
              <a:gd name="connsiteX50" fmla="*/ 7759940 w 7759940"/>
              <a:gd name="connsiteY50" fmla="*/ 6858000 h 6858001"/>
              <a:gd name="connsiteX51" fmla="*/ 6854586 w 7759940"/>
              <a:gd name="connsiteY51" fmla="*/ 6858000 h 6858001"/>
              <a:gd name="connsiteX52" fmla="*/ 6854586 w 7759940"/>
              <a:gd name="connsiteY52" fmla="*/ 6858001 h 6858001"/>
              <a:gd name="connsiteX53" fmla="*/ 764022 w 7759940"/>
              <a:gd name="connsiteY53" fmla="*/ 6858001 h 6858001"/>
              <a:gd name="connsiteX54" fmla="*/ 764022 w 7759940"/>
              <a:gd name="connsiteY54" fmla="*/ 6858000 h 6858001"/>
              <a:gd name="connsiteX55" fmla="*/ 0 w 7759940"/>
              <a:gd name="connsiteY55"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7759940" h="6858001">
                <a:moveTo>
                  <a:pt x="0" y="0"/>
                </a:moveTo>
                <a:lnTo>
                  <a:pt x="1296537" y="0"/>
                </a:lnTo>
                <a:lnTo>
                  <a:pt x="1296537" y="1"/>
                </a:lnTo>
                <a:lnTo>
                  <a:pt x="6415225" y="1"/>
                </a:lnTo>
                <a:lnTo>
                  <a:pt x="6415225" y="0"/>
                </a:lnTo>
                <a:lnTo>
                  <a:pt x="7758763" y="0"/>
                </a:lnTo>
                <a:lnTo>
                  <a:pt x="7733718" y="155677"/>
                </a:lnTo>
                <a:lnTo>
                  <a:pt x="7709849" y="310668"/>
                </a:lnTo>
                <a:lnTo>
                  <a:pt x="7686485" y="466344"/>
                </a:lnTo>
                <a:lnTo>
                  <a:pt x="7666482" y="622707"/>
                </a:lnTo>
                <a:lnTo>
                  <a:pt x="7646311" y="778383"/>
                </a:lnTo>
                <a:lnTo>
                  <a:pt x="7627485" y="934746"/>
                </a:lnTo>
                <a:lnTo>
                  <a:pt x="7611349" y="1089051"/>
                </a:lnTo>
                <a:lnTo>
                  <a:pt x="7596053" y="1245413"/>
                </a:lnTo>
                <a:lnTo>
                  <a:pt x="7582101" y="1401090"/>
                </a:lnTo>
                <a:lnTo>
                  <a:pt x="7569999" y="1554023"/>
                </a:lnTo>
                <a:lnTo>
                  <a:pt x="7557896" y="1709014"/>
                </a:lnTo>
                <a:lnTo>
                  <a:pt x="7547811" y="1861947"/>
                </a:lnTo>
                <a:lnTo>
                  <a:pt x="7539911" y="2014881"/>
                </a:lnTo>
                <a:lnTo>
                  <a:pt x="7531674" y="2167128"/>
                </a:lnTo>
                <a:lnTo>
                  <a:pt x="7524783" y="2318004"/>
                </a:lnTo>
                <a:lnTo>
                  <a:pt x="7519908" y="2467509"/>
                </a:lnTo>
                <a:lnTo>
                  <a:pt x="7515706" y="2617013"/>
                </a:lnTo>
                <a:lnTo>
                  <a:pt x="7511672" y="2765146"/>
                </a:lnTo>
                <a:lnTo>
                  <a:pt x="7509823" y="2911221"/>
                </a:lnTo>
                <a:lnTo>
                  <a:pt x="7507806" y="3057297"/>
                </a:lnTo>
                <a:lnTo>
                  <a:pt x="7506797" y="3201315"/>
                </a:lnTo>
                <a:lnTo>
                  <a:pt x="7507806" y="3343961"/>
                </a:lnTo>
                <a:lnTo>
                  <a:pt x="7507806" y="3485236"/>
                </a:lnTo>
                <a:lnTo>
                  <a:pt x="7509823" y="3625139"/>
                </a:lnTo>
                <a:lnTo>
                  <a:pt x="7512848" y="3762299"/>
                </a:lnTo>
                <a:lnTo>
                  <a:pt x="7515706" y="3898087"/>
                </a:lnTo>
                <a:lnTo>
                  <a:pt x="7518900" y="4031133"/>
                </a:lnTo>
                <a:lnTo>
                  <a:pt x="7523774" y="4163492"/>
                </a:lnTo>
                <a:lnTo>
                  <a:pt x="7528985" y="4293793"/>
                </a:lnTo>
                <a:lnTo>
                  <a:pt x="7533691" y="4421352"/>
                </a:lnTo>
                <a:lnTo>
                  <a:pt x="7546971" y="4670298"/>
                </a:lnTo>
                <a:lnTo>
                  <a:pt x="7561090" y="4908956"/>
                </a:lnTo>
                <a:lnTo>
                  <a:pt x="7575882" y="5138013"/>
                </a:lnTo>
                <a:lnTo>
                  <a:pt x="7592187" y="5354726"/>
                </a:lnTo>
                <a:lnTo>
                  <a:pt x="7609164" y="5561838"/>
                </a:lnTo>
                <a:lnTo>
                  <a:pt x="7627485" y="5753862"/>
                </a:lnTo>
                <a:lnTo>
                  <a:pt x="7645471" y="5934227"/>
                </a:lnTo>
                <a:lnTo>
                  <a:pt x="7663456" y="6100191"/>
                </a:lnTo>
                <a:lnTo>
                  <a:pt x="7680433" y="6252438"/>
                </a:lnTo>
                <a:lnTo>
                  <a:pt x="7696570" y="6387541"/>
                </a:lnTo>
                <a:lnTo>
                  <a:pt x="7711866" y="6509613"/>
                </a:lnTo>
                <a:lnTo>
                  <a:pt x="7724641" y="6612483"/>
                </a:lnTo>
                <a:lnTo>
                  <a:pt x="7736743" y="6698894"/>
                </a:lnTo>
                <a:lnTo>
                  <a:pt x="7754057" y="6817538"/>
                </a:lnTo>
                <a:lnTo>
                  <a:pt x="7759940" y="6858000"/>
                </a:lnTo>
                <a:lnTo>
                  <a:pt x="6854586" y="6858000"/>
                </a:lnTo>
                <a:lnTo>
                  <a:pt x="6854586" y="6858001"/>
                </a:lnTo>
                <a:lnTo>
                  <a:pt x="764022" y="6858001"/>
                </a:lnTo>
                <a:lnTo>
                  <a:pt x="764022" y="6858000"/>
                </a:lnTo>
                <a:lnTo>
                  <a:pt x="0" y="6858000"/>
                </a:lnTo>
                <a:close/>
              </a:path>
            </a:pathLst>
          </a:custGeom>
        </p:spPr>
      </p:pic>
      <p:sp>
        <p:nvSpPr>
          <p:cNvPr id="27" name="Rectangle 26">
            <a:extLst>
              <a:ext uri="{FF2B5EF4-FFF2-40B4-BE49-F238E27FC236}">
                <a16:creationId xmlns:a16="http://schemas.microsoft.com/office/drawing/2014/main" id="{630182B0-3559-41D5-9EBC-0BD86BEDA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221847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580B3C6-214E-449A-BFDE-F0E52045CD3F}"/>
              </a:ext>
            </a:extLst>
          </p:cNvPr>
          <p:cNvSpPr>
            <a:spLocks noGrp="1"/>
          </p:cNvSpPr>
          <p:nvPr>
            <p:ph type="title"/>
          </p:nvPr>
        </p:nvSpPr>
        <p:spPr>
          <a:xfrm rot="10800000" flipV="1">
            <a:off x="820131" y="160255"/>
            <a:ext cx="9458811" cy="1442301"/>
          </a:xfrm>
        </p:spPr>
        <p:txBody>
          <a:bodyPr/>
          <a:lstStyle/>
          <a:p>
            <a:r>
              <a:rPr lang="it-IT" sz="3200" dirty="0" err="1">
                <a:solidFill>
                  <a:srgbClr val="FF0000"/>
                </a:solidFill>
                <a:highlight>
                  <a:srgbClr val="FFFF00"/>
                </a:highlight>
                <a:latin typeface="Open Sans"/>
              </a:rPr>
              <a:t>Prepoznati</a:t>
            </a:r>
            <a:r>
              <a:rPr lang="it-IT" sz="3200" dirty="0">
                <a:solidFill>
                  <a:srgbClr val="FF0000"/>
                </a:solidFill>
                <a:highlight>
                  <a:srgbClr val="FFFF00"/>
                </a:highlight>
                <a:latin typeface="Open Sans"/>
              </a:rPr>
              <a:t> i </a:t>
            </a:r>
            <a:r>
              <a:rPr lang="it-IT" sz="3200" dirty="0" err="1">
                <a:solidFill>
                  <a:srgbClr val="FF0000"/>
                </a:solidFill>
                <a:highlight>
                  <a:srgbClr val="FFFF00"/>
                </a:highlight>
                <a:latin typeface="Open Sans"/>
              </a:rPr>
              <a:t>opisati</a:t>
            </a:r>
            <a:r>
              <a:rPr lang="it-IT" sz="3200" dirty="0">
                <a:solidFill>
                  <a:srgbClr val="FF0000"/>
                </a:solidFill>
                <a:highlight>
                  <a:srgbClr val="FFFF00"/>
                </a:highlight>
                <a:latin typeface="Open Sans"/>
              </a:rPr>
              <a:t> </a:t>
            </a:r>
            <a:r>
              <a:rPr lang="it-IT" sz="3200" dirty="0" err="1">
                <a:solidFill>
                  <a:srgbClr val="FF0000"/>
                </a:solidFill>
                <a:highlight>
                  <a:srgbClr val="FFFF00"/>
                </a:highlight>
                <a:latin typeface="Open Sans"/>
              </a:rPr>
              <a:t>problem</a:t>
            </a:r>
            <a:r>
              <a:rPr lang="it-IT" sz="3200" dirty="0">
                <a:solidFill>
                  <a:srgbClr val="FF0000"/>
                </a:solidFill>
                <a:highlight>
                  <a:srgbClr val="FFFF00"/>
                </a:highlight>
                <a:latin typeface="Open Sans"/>
              </a:rPr>
              <a:t> online </a:t>
            </a:r>
            <a:r>
              <a:rPr lang="it-IT" sz="3200" dirty="0" err="1">
                <a:solidFill>
                  <a:srgbClr val="FF0000"/>
                </a:solidFill>
                <a:highlight>
                  <a:srgbClr val="FFFF00"/>
                </a:highlight>
                <a:latin typeface="Open Sans"/>
              </a:rPr>
              <a:t>prevare</a:t>
            </a:r>
            <a:r>
              <a:rPr lang="it-IT" sz="3200" dirty="0">
                <a:solidFill>
                  <a:srgbClr val="FF0000"/>
                </a:solidFill>
                <a:highlight>
                  <a:srgbClr val="FFFF00"/>
                </a:highlight>
                <a:latin typeface="Open Sans"/>
              </a:rPr>
              <a:t> te </a:t>
            </a:r>
            <a:r>
              <a:rPr lang="it-IT" sz="3200" dirty="0" err="1">
                <a:solidFill>
                  <a:srgbClr val="FF0000"/>
                </a:solidFill>
                <a:highlight>
                  <a:srgbClr val="FFFF00"/>
                </a:highlight>
                <a:latin typeface="Open Sans"/>
              </a:rPr>
              <a:t>krađe</a:t>
            </a:r>
            <a:r>
              <a:rPr lang="it-IT" sz="3200" dirty="0">
                <a:solidFill>
                  <a:srgbClr val="FF0000"/>
                </a:solidFill>
                <a:highlight>
                  <a:srgbClr val="FFFF00"/>
                </a:highlight>
                <a:latin typeface="Open Sans"/>
              </a:rPr>
              <a:t> </a:t>
            </a:r>
            <a:r>
              <a:rPr lang="it-IT" sz="3200" dirty="0" err="1">
                <a:solidFill>
                  <a:srgbClr val="FF0000"/>
                </a:solidFill>
                <a:highlight>
                  <a:srgbClr val="FFFF00"/>
                </a:highlight>
                <a:latin typeface="Open Sans"/>
              </a:rPr>
              <a:t>identiteta</a:t>
            </a:r>
            <a:endParaRPr lang="hr-HR" sz="3000" dirty="0">
              <a:solidFill>
                <a:srgbClr val="FF0000"/>
              </a:solidFill>
              <a:highlight>
                <a:srgbClr val="FFFF00"/>
              </a:highlight>
            </a:endParaRPr>
          </a:p>
        </p:txBody>
      </p:sp>
      <p:sp>
        <p:nvSpPr>
          <p:cNvPr id="3" name="Rezervirano mjesto sadržaja 2">
            <a:extLst>
              <a:ext uri="{FF2B5EF4-FFF2-40B4-BE49-F238E27FC236}">
                <a16:creationId xmlns:a16="http://schemas.microsoft.com/office/drawing/2014/main" id="{9A37C275-D6F8-4C1B-B228-F7A5858B47C0}"/>
              </a:ext>
            </a:extLst>
          </p:cNvPr>
          <p:cNvSpPr>
            <a:spLocks noGrp="1"/>
          </p:cNvSpPr>
          <p:nvPr>
            <p:ph idx="1"/>
          </p:nvPr>
        </p:nvSpPr>
        <p:spPr/>
        <p:txBody>
          <a:bodyPr/>
          <a:lstStyle/>
          <a:p>
            <a:pPr marL="0" indent="0">
              <a:buNone/>
            </a:pPr>
            <a:r>
              <a:rPr lang="hr-HR" dirty="0"/>
              <a:t>Jedan od oblika e-kriminala je krađa </a:t>
            </a:r>
            <a:r>
              <a:rPr lang="hr-HR" dirty="0" err="1"/>
              <a:t>identiteta.To</a:t>
            </a:r>
            <a:r>
              <a:rPr lang="hr-HR" dirty="0"/>
              <a:t> obuhvaća krađu osobnih podataka, adresa, </a:t>
            </a:r>
            <a:r>
              <a:rPr lang="hr-HR" dirty="0" err="1"/>
              <a:t>korisnićkih</a:t>
            </a:r>
            <a:r>
              <a:rPr lang="hr-HR" dirty="0"/>
              <a:t> podataka, brojeva bankovnih kartica itd.</a:t>
            </a:r>
          </a:p>
          <a:p>
            <a:pPr marL="0" indent="0">
              <a:buNone/>
            </a:pPr>
            <a:r>
              <a:rPr lang="hr-HR" dirty="0"/>
              <a:t>Kako biste se </a:t>
            </a:r>
            <a:r>
              <a:rPr lang="hr-HR" dirty="0" err="1"/>
              <a:t>se</a:t>
            </a:r>
            <a:r>
              <a:rPr lang="hr-HR" dirty="0"/>
              <a:t> zaštitili od krađe </a:t>
            </a:r>
            <a:r>
              <a:rPr lang="hr-HR" dirty="0" err="1"/>
              <a:t>identita</a:t>
            </a:r>
            <a:r>
              <a:rPr lang="hr-HR" dirty="0"/>
              <a:t>, potrebno je paziti kome dajete osobne podatke.</a:t>
            </a:r>
          </a:p>
        </p:txBody>
      </p:sp>
    </p:spTree>
    <p:extLst>
      <p:ext uri="{BB962C8B-B14F-4D97-AF65-F5344CB8AC3E}">
        <p14:creationId xmlns:p14="http://schemas.microsoft.com/office/powerpoint/2010/main" val="3570609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6F9CE4A-122F-46F0-BE71-4C8220D0CBF8}"/>
              </a:ext>
            </a:extLst>
          </p:cNvPr>
          <p:cNvSpPr>
            <a:spLocks noGrp="1"/>
          </p:cNvSpPr>
          <p:nvPr>
            <p:ph type="title"/>
          </p:nvPr>
        </p:nvSpPr>
        <p:spPr/>
        <p:txBody>
          <a:bodyPr/>
          <a:lstStyle/>
          <a:p>
            <a:r>
              <a:rPr lang="hr-HR" sz="2000" dirty="0">
                <a:solidFill>
                  <a:srgbClr val="FF0000"/>
                </a:solidFill>
                <a:highlight>
                  <a:srgbClr val="FFFF00"/>
                </a:highlight>
                <a:latin typeface="Open Sans"/>
              </a:rPr>
              <a:t>- Zaštita korisničkoga računa (pozitivnim i negativnim, stvarati dobre zaporke, uključivanje dodatnih postavki zaštite, dvostruku autentifikacija)</a:t>
            </a:r>
            <a:endParaRPr lang="hr-HR" sz="2000" dirty="0">
              <a:solidFill>
                <a:srgbClr val="FF0000"/>
              </a:solidFill>
              <a:highlight>
                <a:srgbClr val="FFFF00"/>
              </a:highlight>
            </a:endParaRPr>
          </a:p>
        </p:txBody>
      </p:sp>
      <p:sp>
        <p:nvSpPr>
          <p:cNvPr id="3" name="Rezervirano mjesto sadržaja 2">
            <a:extLst>
              <a:ext uri="{FF2B5EF4-FFF2-40B4-BE49-F238E27FC236}">
                <a16:creationId xmlns:a16="http://schemas.microsoft.com/office/drawing/2014/main" id="{8ECDF812-CE1C-4B38-9C74-236EC5469FD3}"/>
              </a:ext>
            </a:extLst>
          </p:cNvPr>
          <p:cNvSpPr>
            <a:spLocks noGrp="1"/>
          </p:cNvSpPr>
          <p:nvPr>
            <p:ph idx="1"/>
          </p:nvPr>
        </p:nvSpPr>
        <p:spPr/>
        <p:txBody>
          <a:bodyPr/>
          <a:lstStyle/>
          <a:p>
            <a:pPr marL="0" indent="0">
              <a:buNone/>
            </a:pPr>
            <a:r>
              <a:rPr lang="hr-HR" dirty="0"/>
              <a:t>Moramo staviti dobru </a:t>
            </a:r>
            <a:r>
              <a:rPr lang="hr-HR" dirty="0" err="1"/>
              <a:t>lozinku,paziti</a:t>
            </a:r>
            <a:r>
              <a:rPr lang="hr-HR" dirty="0"/>
              <a:t> kome </a:t>
            </a:r>
            <a:r>
              <a:rPr lang="hr-HR" dirty="0" err="1"/>
              <a:t>djelimo</a:t>
            </a:r>
            <a:r>
              <a:rPr lang="hr-HR" dirty="0"/>
              <a:t> osobne podatke itd.</a:t>
            </a:r>
          </a:p>
        </p:txBody>
      </p:sp>
    </p:spTree>
    <p:extLst>
      <p:ext uri="{BB962C8B-B14F-4D97-AF65-F5344CB8AC3E}">
        <p14:creationId xmlns:p14="http://schemas.microsoft.com/office/powerpoint/2010/main" val="1974221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49" name="Picture 48">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51" name="Picture 50">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53" name="Oval 52">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55" name="Picture 54">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57" name="Picture 56">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59" name="Rectangle 58">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1" name="Rectangle 60">
            <a:extLst>
              <a:ext uri="{FF2B5EF4-FFF2-40B4-BE49-F238E27FC236}">
                <a16:creationId xmlns:a16="http://schemas.microsoft.com/office/drawing/2014/main" id="{923E8915-D2AA-4327-A45A-972C3CA957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3" name="Rectangle 62">
            <a:extLst>
              <a:ext uri="{FF2B5EF4-FFF2-40B4-BE49-F238E27FC236}">
                <a16:creationId xmlns:a16="http://schemas.microsoft.com/office/drawing/2014/main" id="{8302FC3C-9804-4950-B721-5FD704BA60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88952" cy="6858000"/>
          </a:xfrm>
          <a:prstGeom prst="rect">
            <a:avLst/>
          </a:prstGeom>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5" name="Straight Connector 64">
            <a:extLst>
              <a:ext uri="{FF2B5EF4-FFF2-40B4-BE49-F238E27FC236}">
                <a16:creationId xmlns:a16="http://schemas.microsoft.com/office/drawing/2014/main" id="{6B9695BD-ECF6-49CA-8877-8C493193C6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828800"/>
            <a:ext cx="0" cy="3200400"/>
          </a:xfrm>
          <a:prstGeom prst="line">
            <a:avLst/>
          </a:prstGeom>
          <a:ln w="1905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67" name="Picture 66">
            <a:extLst>
              <a:ext uri="{FF2B5EF4-FFF2-40B4-BE49-F238E27FC236}">
                <a16:creationId xmlns:a16="http://schemas.microsoft.com/office/drawing/2014/main" id="{3BC6EBB2-9BDC-4075-BA6B-43A9FBF9C8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228080"/>
            <a:ext cx="993734" cy="762000"/>
          </a:xfrm>
          <a:prstGeom prst="rect">
            <a:avLst/>
          </a:prstGeom>
        </p:spPr>
      </p:pic>
      <p:sp>
        <p:nvSpPr>
          <p:cNvPr id="69" name="Freeform 5">
            <a:extLst>
              <a:ext uri="{FF2B5EF4-FFF2-40B4-BE49-F238E27FC236}">
                <a16:creationId xmlns:a16="http://schemas.microsoft.com/office/drawing/2014/main" id="{F3798573-F27B-47EB-8EA4-7EE34954C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588"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Naslov 1">
            <a:extLst>
              <a:ext uri="{FF2B5EF4-FFF2-40B4-BE49-F238E27FC236}">
                <a16:creationId xmlns:a16="http://schemas.microsoft.com/office/drawing/2014/main" id="{CBFC6D3E-A9BF-438F-ADB0-B39342D90E4B}"/>
              </a:ext>
            </a:extLst>
          </p:cNvPr>
          <p:cNvSpPr>
            <a:spLocks noGrp="1"/>
          </p:cNvSpPr>
          <p:nvPr>
            <p:ph type="title"/>
          </p:nvPr>
        </p:nvSpPr>
        <p:spPr>
          <a:xfrm>
            <a:off x="806195" y="804672"/>
            <a:ext cx="3521359" cy="5248656"/>
          </a:xfrm>
        </p:spPr>
        <p:txBody>
          <a:bodyPr vert="horz" lIns="91440" tIns="45720" rIns="91440" bIns="45720" rtlCol="0" anchor="ctr">
            <a:normAutofit/>
          </a:bodyPr>
          <a:lstStyle/>
          <a:p>
            <a:pPr algn="ctr">
              <a:lnSpc>
                <a:spcPct val="90000"/>
              </a:lnSpc>
            </a:pPr>
            <a:r>
              <a:rPr lang="en-US" sz="2900" b="0" i="0" kern="1200" dirty="0">
                <a:solidFill>
                  <a:schemeClr val="tx2"/>
                </a:solidFill>
                <a:latin typeface="+mj-lt"/>
                <a:ea typeface="+mj-ea"/>
                <a:cs typeface="+mj-cs"/>
              </a:rPr>
              <a:t> </a:t>
            </a:r>
            <a:r>
              <a:rPr lang="en-US" sz="2900" b="0" i="0" kern="1200" dirty="0">
                <a:solidFill>
                  <a:schemeClr val="tx2"/>
                </a:solidFill>
                <a:highlight>
                  <a:srgbClr val="FFFF00"/>
                </a:highlight>
                <a:latin typeface="+mj-lt"/>
                <a:ea typeface="+mj-ea"/>
                <a:cs typeface="+mj-cs"/>
              </a:rPr>
              <a:t>Napisati o primjerima prevara elektroničkom poštom, phishing, lažne humanitarne akcije, lažne stranice banaka, rizici online kupovine</a:t>
            </a:r>
            <a:br>
              <a:rPr lang="en-US" sz="2900" b="0" i="0" kern="1200" dirty="0">
                <a:solidFill>
                  <a:schemeClr val="tx2"/>
                </a:solidFill>
                <a:latin typeface="+mj-lt"/>
                <a:ea typeface="+mj-ea"/>
                <a:cs typeface="+mj-cs"/>
              </a:rPr>
            </a:br>
            <a:endParaRPr lang="en-US" sz="2900" b="0" i="0" kern="1200" dirty="0">
              <a:solidFill>
                <a:schemeClr val="tx2"/>
              </a:solidFill>
              <a:latin typeface="+mj-lt"/>
              <a:ea typeface="+mj-ea"/>
              <a:cs typeface="+mj-cs"/>
            </a:endParaRPr>
          </a:p>
        </p:txBody>
      </p:sp>
      <p:sp>
        <p:nvSpPr>
          <p:cNvPr id="4" name="Rezervirano mjesto teksta 3">
            <a:extLst>
              <a:ext uri="{FF2B5EF4-FFF2-40B4-BE49-F238E27FC236}">
                <a16:creationId xmlns:a16="http://schemas.microsoft.com/office/drawing/2014/main" id="{C40696A3-AD77-4A7F-AF8B-F6F6CF53A9AA}"/>
              </a:ext>
            </a:extLst>
          </p:cNvPr>
          <p:cNvSpPr>
            <a:spLocks noGrp="1"/>
          </p:cNvSpPr>
          <p:nvPr>
            <p:ph type="body" sz="half" idx="2"/>
          </p:nvPr>
        </p:nvSpPr>
        <p:spPr>
          <a:xfrm>
            <a:off x="4975861" y="804671"/>
            <a:ext cx="6399930" cy="5248657"/>
          </a:xfrm>
        </p:spPr>
        <p:txBody>
          <a:bodyPr vert="horz" lIns="91440" tIns="45720" rIns="91440" bIns="45720" rtlCol="0" anchor="ctr">
            <a:normAutofit/>
          </a:bodyPr>
          <a:lstStyle/>
          <a:p>
            <a:pPr>
              <a:buFont typeface="Wingdings 3" charset="2"/>
              <a:buChar char=""/>
            </a:pPr>
            <a:r>
              <a:rPr lang="en-US"/>
              <a:t>Internet, osim što se pokazao kao globalni fenomen u komunikaciji i skladištenju informacija, pokazao se idealnim i za razne vrste prevara. Prevare koje se tu javljaju ne ciljaju samo na jednu skupinu ljudi, one su namijenjene svim korisnicima, bez obzira na radno mjesto, obrazovanje ili inteligenciju. Varalice imaju puno načina da dođu do vas i uvjere vas da je ono što nude upravo ono što vama treba, pritom se koristeći modernom psihologijom. Govore vam ono što želite čuti, daju vam male poklone da biste im vjerovali, a kasnije to iskorištavaju protiv vas. Neki ljudi vjeruju da ako određena firma ima Internet stranice da je to automatski znak da se radi o legitimnoj i sigurnoj firmi s kojom se može poslovati.</a:t>
            </a:r>
          </a:p>
        </p:txBody>
      </p:sp>
    </p:spTree>
    <p:extLst>
      <p:ext uri="{BB962C8B-B14F-4D97-AF65-F5344CB8AC3E}">
        <p14:creationId xmlns:p14="http://schemas.microsoft.com/office/powerpoint/2010/main" val="1424100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E95B7AE-A4FC-461C-8EA7-890DEFBE0DBC}"/>
              </a:ext>
            </a:extLst>
          </p:cNvPr>
          <p:cNvSpPr>
            <a:spLocks noGrp="1"/>
          </p:cNvSpPr>
          <p:nvPr>
            <p:ph type="title"/>
          </p:nvPr>
        </p:nvSpPr>
        <p:spPr/>
        <p:txBody>
          <a:bodyPr/>
          <a:lstStyle/>
          <a:p>
            <a:r>
              <a:rPr lang="hr-HR" dirty="0">
                <a:solidFill>
                  <a:srgbClr val="FF0000"/>
                </a:solidFill>
                <a:highlight>
                  <a:srgbClr val="FFFF00"/>
                </a:highlight>
              </a:rPr>
              <a:t>-</a:t>
            </a:r>
            <a:r>
              <a:rPr lang="hr-HR" dirty="0">
                <a:highlight>
                  <a:srgbClr val="FFFF00"/>
                </a:highlight>
              </a:rPr>
              <a:t> </a:t>
            </a:r>
            <a:r>
              <a:rPr lang="hr-HR" dirty="0">
                <a:solidFill>
                  <a:srgbClr val="FF0000"/>
                </a:solidFill>
                <a:highlight>
                  <a:srgbClr val="FFFF00"/>
                </a:highlight>
              </a:rPr>
              <a:t>Prepoznati ulogu interneta u brzome širenju informacija</a:t>
            </a:r>
          </a:p>
        </p:txBody>
      </p:sp>
      <p:sp>
        <p:nvSpPr>
          <p:cNvPr id="3" name="Rezervirano mjesto sadržaja 2">
            <a:extLst>
              <a:ext uri="{FF2B5EF4-FFF2-40B4-BE49-F238E27FC236}">
                <a16:creationId xmlns:a16="http://schemas.microsoft.com/office/drawing/2014/main" id="{D757133E-4B10-438E-8152-5CCFEB7B7E76}"/>
              </a:ext>
            </a:extLst>
          </p:cNvPr>
          <p:cNvSpPr>
            <a:spLocks noGrp="1"/>
          </p:cNvSpPr>
          <p:nvPr>
            <p:ph idx="1"/>
          </p:nvPr>
        </p:nvSpPr>
        <p:spPr/>
        <p:txBody>
          <a:bodyPr/>
          <a:lstStyle/>
          <a:p>
            <a:r>
              <a:rPr lang="hr-HR" dirty="0"/>
              <a:t>Vrlo je </a:t>
            </a:r>
            <a:r>
              <a:rPr lang="hr-HR" dirty="0" err="1"/>
              <a:t>vazno</a:t>
            </a:r>
            <a:r>
              <a:rPr lang="hr-HR" dirty="0"/>
              <a:t> </a:t>
            </a:r>
            <a:r>
              <a:rPr lang="hr-HR" dirty="0" err="1"/>
              <a:t>djeliti</a:t>
            </a:r>
            <a:r>
              <a:rPr lang="hr-HR" dirty="0"/>
              <a:t> </a:t>
            </a:r>
            <a:r>
              <a:rPr lang="hr-HR" dirty="0" err="1"/>
              <a:t>informacijeunutar</a:t>
            </a:r>
            <a:r>
              <a:rPr lang="hr-HR" dirty="0"/>
              <a:t> zajednice ako želite da </a:t>
            </a:r>
            <a:r>
              <a:rPr lang="hr-HR" dirty="0" err="1"/>
              <a:t>zajednićki</a:t>
            </a:r>
            <a:r>
              <a:rPr lang="hr-HR" dirty="0"/>
              <a:t> projekt </a:t>
            </a:r>
            <a:r>
              <a:rPr lang="hr-HR" dirty="0" err="1"/>
              <a:t>uspije.Informacije</a:t>
            </a:r>
            <a:r>
              <a:rPr lang="hr-HR" dirty="0"/>
              <a:t> se brzo šire među </a:t>
            </a:r>
            <a:r>
              <a:rPr lang="hr-HR" dirty="0" err="1"/>
              <a:t>korisnicimana</a:t>
            </a:r>
            <a:r>
              <a:rPr lang="hr-HR" dirty="0"/>
              <a:t> </a:t>
            </a:r>
            <a:r>
              <a:rPr lang="hr-HR" dirty="0" err="1"/>
              <a:t>mreži.Zato</a:t>
            </a:r>
            <a:r>
              <a:rPr lang="hr-HR" dirty="0"/>
              <a:t> je potrebno </a:t>
            </a:r>
            <a:r>
              <a:rPr lang="hr-HR" dirty="0" err="1"/>
              <a:t>pazoti</a:t>
            </a:r>
            <a:r>
              <a:rPr lang="hr-HR" dirty="0"/>
              <a:t> kako </a:t>
            </a:r>
            <a:r>
              <a:rPr lang="hr-HR" dirty="0" err="1"/>
              <a:t>nebi</a:t>
            </a:r>
            <a:r>
              <a:rPr lang="hr-HR" dirty="0"/>
              <a:t> dospjele u ,,pogrešne ruke”.</a:t>
            </a:r>
          </a:p>
        </p:txBody>
      </p:sp>
    </p:spTree>
    <p:extLst>
      <p:ext uri="{BB962C8B-B14F-4D97-AF65-F5344CB8AC3E}">
        <p14:creationId xmlns:p14="http://schemas.microsoft.com/office/powerpoint/2010/main" val="1425754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27D9442-AECF-4CC1-8D0F-4DA648030F54}"/>
              </a:ext>
            </a:extLst>
          </p:cNvPr>
          <p:cNvSpPr>
            <a:spLocks noGrp="1"/>
          </p:cNvSpPr>
          <p:nvPr>
            <p:ph type="title"/>
          </p:nvPr>
        </p:nvSpPr>
        <p:spPr/>
        <p:txBody>
          <a:bodyPr/>
          <a:lstStyle/>
          <a:p>
            <a:r>
              <a:rPr lang="hr-HR" sz="2400" dirty="0"/>
              <a:t>- Opisati suradnju na društvenim mrežama s prihvatljivim uvjetima korištenja (prilagođavanje postavki privatnosti, uspoređivanje uvjeta korištenja, poznavanje i </a:t>
            </a:r>
            <a:r>
              <a:rPr lang="hr-HR" sz="2400" dirty="0" err="1"/>
              <a:t>i</a:t>
            </a:r>
            <a:r>
              <a:rPr lang="hr-HR" sz="2400" dirty="0"/>
              <a:t> primjenjivanje postupaka za stvaranje razredne skupine, komuniciranje, surađivanje i dijeljenje sadržaja)</a:t>
            </a:r>
          </a:p>
        </p:txBody>
      </p:sp>
      <p:sp>
        <p:nvSpPr>
          <p:cNvPr id="3" name="Rezervirano mjesto sadržaja 2">
            <a:extLst>
              <a:ext uri="{FF2B5EF4-FFF2-40B4-BE49-F238E27FC236}">
                <a16:creationId xmlns:a16="http://schemas.microsoft.com/office/drawing/2014/main" id="{0570606E-FF33-4535-8811-AD0E7F95D336}"/>
              </a:ext>
            </a:extLst>
          </p:cNvPr>
          <p:cNvSpPr>
            <a:spLocks noGrp="1"/>
          </p:cNvSpPr>
          <p:nvPr>
            <p:ph idx="1"/>
          </p:nvPr>
        </p:nvSpPr>
        <p:spPr>
          <a:xfrm>
            <a:off x="1123190" y="2490239"/>
            <a:ext cx="9143931" cy="4195481"/>
          </a:xfrm>
        </p:spPr>
        <p:txBody>
          <a:bodyPr/>
          <a:lstStyle/>
          <a:p>
            <a:pPr marL="0" indent="0">
              <a:buNone/>
            </a:pPr>
            <a:r>
              <a:rPr lang="hr-HR" dirty="0"/>
              <a:t>U današnje  se vrijeme institucije često koriste višekorisničkih sustavima gdje su računala zaposlenika spojena u </a:t>
            </a:r>
            <a:r>
              <a:rPr lang="hr-HR" dirty="0" err="1"/>
              <a:t>mrežu.Poslovni</a:t>
            </a:r>
            <a:r>
              <a:rPr lang="hr-HR" dirty="0"/>
              <a:t>  uspjeh institucije </a:t>
            </a:r>
          </a:p>
          <a:p>
            <a:pPr marL="0" indent="0">
              <a:buNone/>
            </a:pPr>
            <a:r>
              <a:rPr lang="hr-HR" dirty="0"/>
              <a:t>Uvelike ovisi o uspješnosti  suradnje među </a:t>
            </a:r>
            <a:r>
              <a:rPr lang="hr-HR"/>
              <a:t>članovima zajednice.</a:t>
            </a:r>
            <a:endParaRPr lang="hr-HR" dirty="0"/>
          </a:p>
        </p:txBody>
      </p:sp>
    </p:spTree>
    <p:extLst>
      <p:ext uri="{BB962C8B-B14F-4D97-AF65-F5344CB8AC3E}">
        <p14:creationId xmlns:p14="http://schemas.microsoft.com/office/powerpoint/2010/main" val="11413122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24</TotalTime>
  <Words>332</Words>
  <Application>Microsoft Office PowerPoint</Application>
  <PresentationFormat>Široki zaslon</PresentationFormat>
  <Paragraphs>14</Paragraphs>
  <Slides>6</Slides>
  <Notes>0</Notes>
  <HiddenSlides>0</HiddenSlides>
  <MMClips>0</MMClips>
  <ScaleCrop>false</ScaleCrop>
  <HeadingPairs>
    <vt:vector size="6" baseType="variant">
      <vt:variant>
        <vt:lpstr>Korišteni fontovi</vt:lpstr>
      </vt:variant>
      <vt:variant>
        <vt:i4>4</vt:i4>
      </vt:variant>
      <vt:variant>
        <vt:lpstr>Tema</vt:lpstr>
      </vt:variant>
      <vt:variant>
        <vt:i4>1</vt:i4>
      </vt:variant>
      <vt:variant>
        <vt:lpstr>Naslovi slajdova</vt:lpstr>
      </vt:variant>
      <vt:variant>
        <vt:i4>6</vt:i4>
      </vt:variant>
    </vt:vector>
  </HeadingPairs>
  <TitlesOfParts>
    <vt:vector size="11" baseType="lpstr">
      <vt:lpstr>Arial</vt:lpstr>
      <vt:lpstr>Century Gothic</vt:lpstr>
      <vt:lpstr>Open Sans</vt:lpstr>
      <vt:lpstr>Wingdings 3</vt:lpstr>
      <vt:lpstr>Ion</vt:lpstr>
      <vt:lpstr>Sigurnost i                    suradnja        na               mreži</vt:lpstr>
      <vt:lpstr>Prepoznati i opisati problem online prevare te krađe identiteta</vt:lpstr>
      <vt:lpstr>- Zaštita korisničkoga računa (pozitivnim i negativnim, stvarati dobre zaporke, uključivanje dodatnih postavki zaštite, dvostruku autentifikacija)</vt:lpstr>
      <vt:lpstr> Napisati o primjerima prevara elektroničkom poštom, phishing, lažne humanitarne akcije, lažne stranice banaka, rizici online kupovine </vt:lpstr>
      <vt:lpstr>- Prepoznati ulogu interneta u brzome širenju informacija</vt:lpstr>
      <vt:lpstr>- Opisati suradnju na društvenim mrežama s prihvatljivim uvjetima korištenja (prilagođavanje postavki privatnosti, uspoređivanje uvjeta korištenja, poznavanje i i primjenjivanje postupaka za stvaranje razredne skupine, komuniciranje, surađivanje i dijeljenje sadržaja)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Sigurnost i                    suradnja        na               mreži</dc:title>
  <dc:creator>Korisnik</dc:creator>
  <cp:lastModifiedBy>Korisnik</cp:lastModifiedBy>
  <cp:revision>4</cp:revision>
  <dcterms:created xsi:type="dcterms:W3CDTF">2019-10-02T17:04:20Z</dcterms:created>
  <dcterms:modified xsi:type="dcterms:W3CDTF">2019-10-02T17:29:11Z</dcterms:modified>
</cp:coreProperties>
</file>