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79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27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61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869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70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2983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232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051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85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11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309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5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633083-866B-46C5-9D54-A64E85A70FFB}" type="datetimeFigureOut">
              <a:rPr lang="hr-HR" smtClean="0"/>
              <a:t>21.2.2022.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A85EE19-916F-49C0-AC01-3A18F47B91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470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T0aIX3bnC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9426F4-A139-4B66-9273-FCC35D4D2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3704" y="1406772"/>
            <a:ext cx="5941255" cy="794752"/>
          </a:xfrm>
        </p:spPr>
        <p:txBody>
          <a:bodyPr/>
          <a:lstStyle/>
          <a:p>
            <a:r>
              <a:rPr lang="hr-HR" sz="6000" dirty="0"/>
              <a:t>1. </a:t>
            </a:r>
            <a:br>
              <a:rPr lang="hr-HR" sz="6000" dirty="0"/>
            </a:br>
            <a:r>
              <a:rPr lang="hr-HR" sz="6000" dirty="0"/>
              <a:t>Radionica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26B9A9-2B6E-4677-993F-E3283259F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6695" y="3327045"/>
            <a:ext cx="4482905" cy="1624853"/>
          </a:xfrm>
        </p:spPr>
        <p:txBody>
          <a:bodyPr>
            <a:normAutofit fontScale="77500" lnSpcReduction="20000"/>
          </a:bodyPr>
          <a:lstStyle/>
          <a:p>
            <a:r>
              <a:rPr lang="hr-HR" sz="4000" i="1" dirty="0"/>
              <a:t>„ Nema zdravlja bez mentalnog zdravlja”</a:t>
            </a:r>
          </a:p>
        </p:txBody>
      </p:sp>
    </p:spTree>
    <p:extLst>
      <p:ext uri="{BB962C8B-B14F-4D97-AF65-F5344CB8AC3E}">
        <p14:creationId xmlns:p14="http://schemas.microsoft.com/office/powerpoint/2010/main" val="14560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313EAF-A2A4-408D-A049-B7915F88F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31305"/>
            <a:ext cx="10178322" cy="5950226"/>
          </a:xfrm>
        </p:spPr>
        <p:txBody>
          <a:bodyPr>
            <a:normAutofit/>
          </a:bodyPr>
          <a:lstStyle/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 u dobrom društvu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Druži se s onima s kojima se osjećaš ugodno, ispunjeno i podržano. Ako nam okolnosti ne dopuštaju druženja uživo, OK je privremeno ih prebaciti online. </a:t>
            </a: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Zastupaj se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Brini o svojim potrebama i osjećajima i reci što misliš! Znamo da je „lako za reći, a teže za izvesti“, no vrijedi probati, pa makar za početak na malim stvarima!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Nauči nešto novo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Usvajanje nove vještine i novih znanja čini nas zadovoljnijima. Pronađi nešto što ti se sviđa i znaj da to ne mora biti ono što svi drugi rade. </a:t>
            </a: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Doprinosi zajednici/volontiraj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Prošeći psa susjedi, obavi kupovinu za nekoga tko ne može sam, posadi stablo... Kad doprinosimo zajednici, osjećamo se korisno i ispunjeno!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7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6A8418-7C58-4A33-AB60-691A4E23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35" y="520504"/>
            <a:ext cx="4844321" cy="52894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800" dirty="0">
                <a:latin typeface="Cambria" panose="02040503050406030204" pitchFamily="18" charset="0"/>
              </a:rPr>
              <a:t>VAŽNO JE BRINUTI SE ZA SVOJE MENTALNO ZDRAVLJE I POTRAŽITI STRUČNU POMOĆ UKOLIKO NAM JE POTREBNA!</a:t>
            </a:r>
          </a:p>
          <a:p>
            <a:pPr>
              <a:lnSpc>
                <a:spcPct val="100000"/>
              </a:lnSpc>
            </a:pPr>
            <a:endParaRPr lang="hr-HR" sz="1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hr-HR" sz="1800" dirty="0">
              <a:latin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sz="1800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hr-HR" sz="1800" b="1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 sramota imati problem, ne snalaziti se u svom životu, biti zbunjen. Nije sramota ni ne poduzeti ništa i pomiriti se sa „sudbinom“. Nije sramota, ali je velika šteta. (citat iz knjige „Putovanje u središte srca“) </a:t>
            </a:r>
            <a:endParaRPr lang="hr-HR" sz="1800" b="1" i="1" dirty="0"/>
          </a:p>
          <a:p>
            <a:pPr>
              <a:lnSpc>
                <a:spcPct val="100000"/>
              </a:lnSpc>
            </a:pPr>
            <a:endParaRPr lang="hr-HR" sz="1400" dirty="0"/>
          </a:p>
        </p:txBody>
      </p:sp>
      <p:pic>
        <p:nvPicPr>
          <p:cNvPr id="6146" name="Picture 2" descr="Psychology therapy counseling concept Royalty Free Vector">
            <a:extLst>
              <a:ext uri="{FF2B5EF4-FFF2-40B4-BE49-F238E27FC236}">
                <a16:creationId xmlns:a16="http://schemas.microsoft.com/office/drawing/2014/main" id="{77BAEE11-AFC4-49AD-B768-3C41D4026B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" r="9101" b="14005"/>
          <a:stretch/>
        </p:blipFill>
        <p:spPr bwMode="auto">
          <a:xfrm>
            <a:off x="6696223" y="2571789"/>
            <a:ext cx="4975620" cy="402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77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2D6792-A138-419C-BDD2-A18D8809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zahvalnost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739B4B-41CE-4660-B9AE-E953A429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630" y="1874517"/>
            <a:ext cx="7388739" cy="1596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Razmisli što sve u životu imaš i što ti je sve darovano.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A6A95F87-3238-439A-8203-2B616745C141}"/>
              </a:ext>
            </a:extLst>
          </p:cNvPr>
          <p:cNvSpPr/>
          <p:nvPr/>
        </p:nvSpPr>
        <p:spPr>
          <a:xfrm>
            <a:off x="2965499" y="3266328"/>
            <a:ext cx="6824870" cy="1113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HR" sz="2800" dirty="0"/>
              <a:t>Napiši 5 stvari na kojima si zahvalan u životu!</a:t>
            </a:r>
          </a:p>
        </p:txBody>
      </p:sp>
    </p:spTree>
    <p:extLst>
      <p:ext uri="{BB962C8B-B14F-4D97-AF65-F5344CB8AC3E}">
        <p14:creationId xmlns:p14="http://schemas.microsoft.com/office/powerpoint/2010/main" val="317875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C1B35E-8325-4110-8A55-A1AA65B72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35140"/>
              </p:ext>
            </p:extLst>
          </p:nvPr>
        </p:nvGraphicFramePr>
        <p:xfrm>
          <a:off x="2025543" y="943483"/>
          <a:ext cx="8398413" cy="4971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861">
                  <a:extLst>
                    <a:ext uri="{9D8B030D-6E8A-4147-A177-3AD203B41FA5}">
                      <a16:colId xmlns:a16="http://schemas.microsoft.com/office/drawing/2014/main" val="2028518740"/>
                    </a:ext>
                  </a:extLst>
                </a:gridCol>
                <a:gridCol w="1196029">
                  <a:extLst>
                    <a:ext uri="{9D8B030D-6E8A-4147-A177-3AD203B41FA5}">
                      <a16:colId xmlns:a16="http://schemas.microsoft.com/office/drawing/2014/main" val="3305574074"/>
                    </a:ext>
                  </a:extLst>
                </a:gridCol>
                <a:gridCol w="1325523">
                  <a:extLst>
                    <a:ext uri="{9D8B030D-6E8A-4147-A177-3AD203B41FA5}">
                      <a16:colId xmlns:a16="http://schemas.microsoft.com/office/drawing/2014/main" val="408685898"/>
                    </a:ext>
                  </a:extLst>
                </a:gridCol>
              </a:tblGrid>
              <a:tr h="1131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1. Ako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nemamo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psihičku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bolest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hr-HR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znači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da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smo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mentalno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zdravi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74774"/>
                  </a:ext>
                </a:extLst>
              </a:tr>
              <a:tr h="972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/>
                        <a:t>2.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Mentalno </a:t>
                      </a:r>
                      <a:r>
                        <a:rPr lang="en-US" sz="2000" dirty="0" err="1"/>
                        <a:t>zdravlje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dio</a:t>
                      </a:r>
                      <a:r>
                        <a:rPr lang="en-US" sz="2000" dirty="0"/>
                        <a:t> je</a:t>
                      </a:r>
                      <a:r>
                        <a:rPr lang="hr-HR" sz="2000" dirty="0"/>
                        <a:t> </a:t>
                      </a:r>
                      <a:r>
                        <a:rPr lang="en-US" sz="2000" dirty="0" err="1"/>
                        <a:t>cjelokupnog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zdravlja</a:t>
                      </a:r>
                      <a:r>
                        <a:rPr lang="en-US" sz="20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99701"/>
                  </a:ext>
                </a:extLst>
              </a:tr>
              <a:tr h="972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/>
                        <a:t>3. </a:t>
                      </a:r>
                      <a:r>
                        <a:rPr lang="en-US" sz="2000" dirty="0" err="1"/>
                        <a:t>Svatko</a:t>
                      </a:r>
                      <a:r>
                        <a:rPr lang="en-US" sz="2000" dirty="0"/>
                        <a:t> može </a:t>
                      </a:r>
                      <a:r>
                        <a:rPr lang="en-US" sz="2000" dirty="0" err="1"/>
                        <a:t>sam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brinuti</a:t>
                      </a:r>
                      <a:r>
                        <a:rPr lang="en-US" sz="2000" dirty="0"/>
                        <a:t> o</a:t>
                      </a:r>
                      <a:r>
                        <a:rPr lang="hr-HR" sz="2000" dirty="0"/>
                        <a:t> </a:t>
                      </a:r>
                      <a:r>
                        <a:rPr lang="en-US" sz="2000" dirty="0" err="1"/>
                        <a:t>svom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mentalnom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zdravlju</a:t>
                      </a:r>
                      <a:r>
                        <a:rPr lang="en-US" sz="20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250493"/>
                  </a:ext>
                </a:extLst>
              </a:tr>
              <a:tr h="972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/>
                        <a:t>4. Ako se </a:t>
                      </a:r>
                      <a:r>
                        <a:rPr lang="en-US" sz="2000" dirty="0" err="1"/>
                        <a:t>osjećamo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tužno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bezvoljno</a:t>
                      </a:r>
                      <a:r>
                        <a:rPr lang="en-US" sz="2000" dirty="0"/>
                        <a:t>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to </a:t>
                      </a:r>
                      <a:r>
                        <a:rPr lang="en-US" sz="2000" dirty="0" err="1"/>
                        <a:t>znači</a:t>
                      </a:r>
                      <a:r>
                        <a:rPr lang="en-US" sz="2000" dirty="0"/>
                        <a:t> da </a:t>
                      </a:r>
                      <a:r>
                        <a:rPr lang="en-US" sz="2000" dirty="0" err="1"/>
                        <a:t>nismo</a:t>
                      </a:r>
                      <a:r>
                        <a:rPr lang="en-US" sz="2000" dirty="0"/>
                        <a:t> mentalno </a:t>
                      </a:r>
                      <a:r>
                        <a:rPr lang="en-US" sz="2000" dirty="0" err="1"/>
                        <a:t>zdravi</a:t>
                      </a:r>
                      <a:r>
                        <a:rPr lang="en-US" sz="20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15238"/>
                  </a:ext>
                </a:extLst>
              </a:tr>
              <a:tr h="921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/>
                        <a:t>5. </a:t>
                      </a:r>
                      <a:r>
                        <a:rPr lang="en-US" sz="2000" dirty="0" err="1"/>
                        <a:t>Pozitivan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pogled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život</a:t>
                      </a:r>
                      <a:r>
                        <a:rPr lang="hr-HR" sz="2000" dirty="0"/>
                        <a:t> </a:t>
                      </a:r>
                      <a:r>
                        <a:rPr lang="en-US" sz="2000" dirty="0" err="1"/>
                        <a:t>čuva</a:t>
                      </a:r>
                      <a:r>
                        <a:rPr lang="en-US" sz="2000" dirty="0"/>
                        <a:t> mentalno </a:t>
                      </a:r>
                      <a:r>
                        <a:rPr lang="en-US" sz="2000" dirty="0" err="1"/>
                        <a:t>zdravlje</a:t>
                      </a:r>
                      <a:r>
                        <a:rPr lang="en-US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795182"/>
                  </a:ext>
                </a:extLst>
              </a:tr>
            </a:tbl>
          </a:graphicData>
        </a:graphic>
      </p:graphicFrame>
      <p:sp>
        <p:nvSpPr>
          <p:cNvPr id="2" name="Elipsa 1">
            <a:extLst>
              <a:ext uri="{FF2B5EF4-FFF2-40B4-BE49-F238E27FC236}">
                <a16:creationId xmlns:a16="http://schemas.microsoft.com/office/drawing/2014/main" id="{A97C9E69-E651-4FDF-BBD6-C3DB8EB1187C}"/>
              </a:ext>
            </a:extLst>
          </p:cNvPr>
          <p:cNvSpPr/>
          <p:nvPr/>
        </p:nvSpPr>
        <p:spPr>
          <a:xfrm>
            <a:off x="8182708" y="2022006"/>
            <a:ext cx="583095" cy="514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199AB336-806D-4EFD-AA89-9E49B48B1260}"/>
              </a:ext>
            </a:extLst>
          </p:cNvPr>
          <p:cNvSpPr/>
          <p:nvPr/>
        </p:nvSpPr>
        <p:spPr>
          <a:xfrm>
            <a:off x="9448800" y="3052602"/>
            <a:ext cx="583095" cy="514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817FA1B2-A3C3-4596-9930-F25A933340B9}"/>
              </a:ext>
            </a:extLst>
          </p:cNvPr>
          <p:cNvSpPr/>
          <p:nvPr/>
        </p:nvSpPr>
        <p:spPr>
          <a:xfrm>
            <a:off x="9448801" y="943483"/>
            <a:ext cx="583095" cy="514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CEC0C3D1-E08A-4D59-9D83-7B28EEDF15E1}"/>
              </a:ext>
            </a:extLst>
          </p:cNvPr>
          <p:cNvSpPr/>
          <p:nvPr/>
        </p:nvSpPr>
        <p:spPr>
          <a:xfrm>
            <a:off x="9470209" y="3969303"/>
            <a:ext cx="583095" cy="514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2EF58424-AE5C-493B-BC04-4D97424782F1}"/>
              </a:ext>
            </a:extLst>
          </p:cNvPr>
          <p:cNvSpPr/>
          <p:nvPr/>
        </p:nvSpPr>
        <p:spPr>
          <a:xfrm>
            <a:off x="8239794" y="4964499"/>
            <a:ext cx="583095" cy="51425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54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E131F-79B9-46E0-A849-2696D8E0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Mentalno zdravlje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33BB52-A017-47F3-8323-DDFAA160D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01098"/>
          </a:xfrm>
        </p:spPr>
        <p:txBody>
          <a:bodyPr>
            <a:noAutofit/>
          </a:bodyPr>
          <a:lstStyle/>
          <a:p>
            <a:r>
              <a:rPr lang="hr-HR" b="0" i="0" dirty="0"/>
              <a:t>stanje dobrobiti u kojemu pojedinac ostvaruje svoj puni potencijal, može se nositi s uobičajenim životnim stresorima, može produktivno i plodonosno raditi te doprinosi svojoj zajednici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dobro mentalno zdravlje obuhvaća različite aspekte osobne (subjektivne) dobrobiti:</a:t>
            </a:r>
          </a:p>
          <a:p>
            <a:pPr marL="457200" lvl="1" indent="0">
              <a:lnSpc>
                <a:spcPct val="120000"/>
              </a:lnSpc>
              <a:buNone/>
            </a:pPr>
            <a:b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emocionalnu dobrobit (osjećaji)</a:t>
            </a:r>
            <a:b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psihičku dobrobit (pozitivno funkcioniranje)</a:t>
            </a:r>
            <a:b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društvenu dobrobit (odnosi s drugima i prema društvu)</a:t>
            </a:r>
            <a:b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tjelesnu dobrobit (tjelesno zdravlje)</a:t>
            </a:r>
            <a:b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</a:br>
            <a:r>
              <a:rPr lang="hr-HR" sz="2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duhovnu dobrobit (smisao života)</a:t>
            </a:r>
            <a:r>
              <a:rPr lang="hr-HR" sz="2000" dirty="0"/>
              <a:t> </a:t>
            </a:r>
            <a:br>
              <a:rPr lang="hr-HR" sz="2000" dirty="0"/>
            </a:b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7415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A96EC9-94DB-4902-A9D7-B4120118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Mentalno zdravlje</a:t>
            </a:r>
            <a:br>
              <a:rPr lang="hr-HR" dirty="0"/>
            </a:br>
            <a:br>
              <a:rPr lang="hr-HR" dirty="0"/>
            </a:br>
            <a:r>
              <a:rPr lang="hr-HR" sz="4800" dirty="0"/>
              <a:t>video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41035D-D000-4B4F-888C-F6E14C7B3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955235"/>
            <a:ext cx="10178322" cy="947529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https://www.youtube.com/watch?v=1T0aIX3bnCc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27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C5F384-8A0C-4D6A-AC30-D6008A38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4023706" cy="1465047"/>
          </a:xfrm>
        </p:spPr>
        <p:txBody>
          <a:bodyPr anchor="t">
            <a:normAutofit/>
          </a:bodyPr>
          <a:lstStyle/>
          <a:p>
            <a:r>
              <a:rPr lang="hr-HR" sz="2800" dirty="0"/>
              <a:t>Što može narušiti naše mentalno zdravlje?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90C693-6AB5-457F-93C2-DE21B9BB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792438"/>
            <a:ext cx="3384330" cy="2314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Koje su to </a:t>
            </a:r>
            <a:r>
              <a:rPr lang="it-IT" sz="2800" dirty="0" err="1"/>
              <a:t>situacije</a:t>
            </a:r>
            <a:r>
              <a:rPr lang="it-IT" sz="2800" dirty="0"/>
              <a:t> </a:t>
            </a:r>
            <a:r>
              <a:rPr lang="it-IT" sz="2800" dirty="0" err="1"/>
              <a:t>zbog</a:t>
            </a:r>
            <a:r>
              <a:rPr lang="it-IT" sz="2800" dirty="0"/>
              <a:t> </a:t>
            </a:r>
            <a:r>
              <a:rPr lang="it-IT" sz="2800" dirty="0" err="1"/>
              <a:t>kojih</a:t>
            </a:r>
            <a:r>
              <a:rPr lang="it-IT" sz="2800" dirty="0"/>
              <a:t> se ne </a:t>
            </a:r>
            <a:r>
              <a:rPr lang="it-IT" sz="2800" dirty="0" err="1"/>
              <a:t>osjeća</a:t>
            </a:r>
            <a:r>
              <a:rPr lang="hr-HR" sz="2800" dirty="0" err="1"/>
              <a:t>mo</a:t>
            </a:r>
            <a:r>
              <a:rPr lang="it-IT" sz="2800" dirty="0"/>
              <a:t> </a:t>
            </a:r>
            <a:r>
              <a:rPr lang="it-IT" sz="2800" dirty="0" err="1"/>
              <a:t>dobro</a:t>
            </a:r>
            <a:r>
              <a:rPr lang="it-IT" sz="2800" dirty="0"/>
              <a:t>?</a:t>
            </a:r>
            <a:endParaRPr lang="hr-HR" sz="2800" dirty="0"/>
          </a:p>
        </p:txBody>
      </p:sp>
      <p:pic>
        <p:nvPicPr>
          <p:cNvPr id="4098" name="Picture 2" descr="Youth And Mental Health: The Shadow Pandemic | City Life Vaughan Lifestyle  Magazine">
            <a:extLst>
              <a:ext uri="{FF2B5EF4-FFF2-40B4-BE49-F238E27FC236}">
                <a16:creationId xmlns:a16="http://schemas.microsoft.com/office/drawing/2014/main" id="{6FBEDDFB-4DD7-4A26-A1E8-C59046630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6081" y="1681216"/>
            <a:ext cx="5995465" cy="397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75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3DD28F-5A17-410F-9921-61568C3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izgleda narušeno mentalno zdravlje?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1ABA34D-9707-4F37-AB18-33B7B0722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7295" y="2592129"/>
            <a:ext cx="8473985" cy="3238827"/>
          </a:xfrm>
        </p:spPr>
      </p:pic>
    </p:spTree>
    <p:extLst>
      <p:ext uri="{BB962C8B-B14F-4D97-AF65-F5344CB8AC3E}">
        <p14:creationId xmlns:p14="http://schemas.microsoft.com/office/powerpoint/2010/main" val="377400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25" name="Rectangle 72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126" name="Rectangle 74">
            <a:extLst>
              <a:ext uri="{FF2B5EF4-FFF2-40B4-BE49-F238E27FC236}">
                <a16:creationId xmlns:a16="http://schemas.microsoft.com/office/drawing/2014/main" id="{DFEF8384-2545-4ACD-9071-49DD1CFC4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27" name="Freeform 22">
            <a:extLst>
              <a:ext uri="{FF2B5EF4-FFF2-40B4-BE49-F238E27FC236}">
                <a16:creationId xmlns:a16="http://schemas.microsoft.com/office/drawing/2014/main" id="{F77DB8FA-61A7-4DE7-A777-6D258D172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3B555C9-D9D5-48F5-BC24-32EC375C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>
                <a:solidFill>
                  <a:srgbClr val="2A1A00"/>
                </a:solidFill>
              </a:rPr>
              <a:t>Kako možemo pomoći sami sebi?</a:t>
            </a:r>
          </a:p>
        </p:txBody>
      </p:sp>
      <p:pic>
        <p:nvPicPr>
          <p:cNvPr id="5122" name="Picture 2" descr="How to Help a Person Struggling with Mental Health - Altum Health">
            <a:extLst>
              <a:ext uri="{FF2B5EF4-FFF2-40B4-BE49-F238E27FC236}">
                <a16:creationId xmlns:a16="http://schemas.microsoft.com/office/drawing/2014/main" id="{630B28FD-729A-4708-A71A-C31A3BAC7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2968" y="643464"/>
            <a:ext cx="5574989" cy="557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90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ED0B85-FE71-4034-9D75-5766F7D7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56591"/>
            <a:ext cx="10178322" cy="5950226"/>
          </a:xfrm>
        </p:spPr>
        <p:txBody>
          <a:bodyPr>
            <a:normAutofit/>
          </a:bodyPr>
          <a:lstStyle/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 blag/a prema sebi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Kada se kritiziramo i ljutimo sami na sebe, bude nam još teže; treba imati na umu da svatko griješi i da nitko nije savršen. </a:t>
            </a: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 nešto u čemu si dobar/</a:t>
            </a:r>
            <a:r>
              <a:rPr lang="hr-H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u čemu uživaš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Svatko od nas ima nešto što voli raditi. Fokusirajući se na ono što volimo i što nam dobro ide, naše samopouzdanje raste, kao i vjera u sebe.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Uzmi pauzu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Odmori se, makni se od mobitela, slušaj muziku, radi nešto što te opušta. Tijelu treba „punjenje baterija“, a često se dogodi da na to zaboravimo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70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C55131-FC62-4388-A0FF-266F79FB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50575"/>
            <a:ext cx="10178322" cy="6294782"/>
          </a:xfrm>
        </p:spPr>
        <p:txBody>
          <a:bodyPr/>
          <a:lstStyle/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Naspavaj se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Tijelu treba odmora i dobrog sna; kad se naspavamo (ali ne prespavamo), bolje funkcioniramo. Ako ne vjeruješ, provjeri! :) </a:t>
            </a:r>
          </a:p>
          <a:p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Jedi zdravo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Kada se hranimo zdravo, osjećamo se i bolje u svom tijelu. Sjeti se izreke „U zdravom tijelu, zdrav duh“!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Kreći se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Bavi se nekom tjelesnom aktivnošću koja ti odgovara! Kada smo aktivni, u našem se tijelu, između ostalog, otpuštaju hormoni dopamin i serotonin, poznati kao hormoni „sreće i zadovoljstva“.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749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82</TotalTime>
  <Words>638</Words>
  <Application>Microsoft Office PowerPoint</Application>
  <PresentationFormat>Široki zaslon</PresentationFormat>
  <Paragraphs>65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Gill Sans MT</vt:lpstr>
      <vt:lpstr>Impact</vt:lpstr>
      <vt:lpstr>Trebuchet MS</vt:lpstr>
      <vt:lpstr>Značka</vt:lpstr>
      <vt:lpstr>1.  Radionica</vt:lpstr>
      <vt:lpstr>PowerPoint prezentacija</vt:lpstr>
      <vt:lpstr>Mentalno zdravlje</vt:lpstr>
      <vt:lpstr>Mentalno zdravlje  video</vt:lpstr>
      <vt:lpstr>Što može narušiti naše mentalno zdravlje?</vt:lpstr>
      <vt:lpstr>Kako izgleda narušeno mentalno zdravlje?</vt:lpstr>
      <vt:lpstr>Kako možemo pomoći sami sebi?</vt:lpstr>
      <vt:lpstr>PowerPoint prezentacija</vt:lpstr>
      <vt:lpstr>PowerPoint prezentacija</vt:lpstr>
      <vt:lpstr>PowerPoint prezentacija</vt:lpstr>
      <vt:lpstr>PowerPoint prezentacija</vt:lpstr>
      <vt:lpstr>zahvalnost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Radionica</dc:title>
  <dc:creator>Ivana Ćurković</dc:creator>
  <cp:lastModifiedBy>Ivana Ćurković</cp:lastModifiedBy>
  <cp:revision>5</cp:revision>
  <dcterms:created xsi:type="dcterms:W3CDTF">2022-02-08T15:48:48Z</dcterms:created>
  <dcterms:modified xsi:type="dcterms:W3CDTF">2022-02-21T09:38:59Z</dcterms:modified>
</cp:coreProperties>
</file>