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2" r:id="rId4"/>
    <p:sldId id="271" r:id="rId5"/>
    <p:sldId id="273" r:id="rId6"/>
    <p:sldId id="274" r:id="rId7"/>
    <p:sldId id="275" r:id="rId8"/>
    <p:sldId id="276" r:id="rId9"/>
    <p:sldId id="279" r:id="rId10"/>
    <p:sldId id="280" r:id="rId11"/>
    <p:sldId id="281" r:id="rId12"/>
    <p:sldId id="282" r:id="rId13"/>
    <p:sldId id="283" r:id="rId14"/>
    <p:sldId id="284" r:id="rId15"/>
    <p:sldId id="269" r:id="rId16"/>
    <p:sldId id="286" r:id="rId17"/>
    <p:sldId id="287" r:id="rId18"/>
    <p:sldId id="285" r:id="rId19"/>
    <p:sldId id="288" r:id="rId20"/>
    <p:sldId id="289" r:id="rId21"/>
    <p:sldId id="290" r:id="rId22"/>
    <p:sldId id="293" r:id="rId23"/>
    <p:sldId id="270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541EDE-9FAC-408C-B7E4-CE6AE6C14ED0}" type="datetimeFigureOut">
              <a:rPr lang="hr-HR" smtClean="0"/>
              <a:pPr/>
              <a:t>27.11.2013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E05F9E-78D0-4B71-8064-684EC444D01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mzos.hr/obrasc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1196752"/>
            <a:ext cx="5742384" cy="2880320"/>
          </a:xfrm>
        </p:spPr>
        <p:txBody>
          <a:bodyPr>
            <a:normAutofit fontScale="90000"/>
          </a:bodyPr>
          <a:lstStyle/>
          <a:p>
            <a:r>
              <a:rPr lang="hr-HR" i="1" dirty="0" smtClean="0">
                <a:latin typeface="Comic Sans MS" pitchFamily="66" charset="0"/>
              </a:rPr>
              <a:t>Pravilnik o načinu postupanja odgojno – obrazovnih radnika školskih ustanova u </a:t>
            </a:r>
            <a:r>
              <a:rPr lang="hr-HR" i="1" u="sng" dirty="0" smtClean="0">
                <a:latin typeface="Comic Sans MS" pitchFamily="66" charset="0"/>
              </a:rPr>
              <a:t>poduzimanju mjera zaštite prava učenika te prijave </a:t>
            </a:r>
            <a:r>
              <a:rPr lang="hr-HR" i="1" dirty="0" smtClean="0">
                <a:latin typeface="Comic Sans MS" pitchFamily="66" charset="0"/>
              </a:rPr>
              <a:t>svakog kršenja tih prava nadležnim tijelima </a:t>
            </a:r>
            <a:br>
              <a:rPr lang="hr-HR" i="1" dirty="0" smtClean="0">
                <a:latin typeface="Comic Sans MS" pitchFamily="66" charset="0"/>
              </a:rPr>
            </a:br>
            <a:r>
              <a:rPr lang="hr-HR" i="1" dirty="0" smtClean="0">
                <a:latin typeface="Comic Sans MS" pitchFamily="66" charset="0"/>
              </a:rPr>
              <a:t>Zagreb, 18.listopada 2013.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i="1" smtClean="0"/>
              <a:t>Učiteljsko </a:t>
            </a:r>
            <a:r>
              <a:rPr lang="hr-HR" i="1" smtClean="0"/>
              <a:t>vijeće</a:t>
            </a:r>
            <a:r>
              <a:rPr lang="hr-HR" i="1" dirty="0" smtClean="0"/>
              <a:t>, 25. studeni 2013. godine</a:t>
            </a:r>
          </a:p>
          <a:p>
            <a:r>
              <a:rPr lang="hr-HR" i="1" dirty="0" smtClean="0"/>
              <a:t>Pripremila: Lea Liović, pedagoginja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 smtClean="0">
                <a:latin typeface="Comic Sans MS" pitchFamily="66" charset="0"/>
              </a:rPr>
              <a:t>...U SLUČAJU NASILJA ili povrede prava....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 </a:t>
            </a:r>
            <a:r>
              <a:rPr lang="hr-HR" b="1" dirty="0" smtClean="0"/>
              <a:t>informirati roditelje</a:t>
            </a:r>
          </a:p>
          <a:p>
            <a:r>
              <a:rPr lang="hr-HR" dirty="0" smtClean="0"/>
              <a:t>2. pratiti dijete k liječniku ako je potrebno do dolaska roditelja</a:t>
            </a:r>
          </a:p>
          <a:p>
            <a:r>
              <a:rPr lang="hr-HR" dirty="0" smtClean="0"/>
              <a:t>3. razgovor s učenikom koji je žrtva</a:t>
            </a:r>
          </a:p>
          <a:p>
            <a:r>
              <a:rPr lang="hr-HR" dirty="0" smtClean="0"/>
              <a:t>4. razgovor s počiniteljem nasilja</a:t>
            </a:r>
          </a:p>
          <a:p>
            <a:r>
              <a:rPr lang="hr-HR" dirty="0" smtClean="0"/>
              <a:t>5. razgovor s ostalim učenicima</a:t>
            </a:r>
          </a:p>
          <a:p>
            <a:r>
              <a:rPr lang="hr-HR" dirty="0" smtClean="0"/>
              <a:t>6. izvijestiti Ministarstvo– koje onda po potrebi osigurava odgovarajuću socijalno/pedagoško/psihološku  stručnu pomoć</a:t>
            </a:r>
          </a:p>
          <a:p>
            <a:r>
              <a:rPr lang="hr-HR" dirty="0" smtClean="0"/>
              <a:t>7. u slučaju razgovora s policijom – s učenikom </a:t>
            </a:r>
            <a:r>
              <a:rPr lang="hr-HR" b="1" dirty="0" smtClean="0"/>
              <a:t>obvezno treba biti prisutan roditelj ili udomitelj</a:t>
            </a:r>
            <a:endParaRPr lang="hr-H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 smtClean="0">
                <a:latin typeface="Comic Sans MS" pitchFamily="66" charset="0"/>
              </a:rPr>
              <a:t>bitno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Čl 9.,st:4.</a:t>
            </a:r>
          </a:p>
          <a:p>
            <a:pPr>
              <a:buNone/>
            </a:pPr>
            <a:r>
              <a:rPr lang="hr-HR" dirty="0" smtClean="0"/>
              <a:t>f) u razgovoru s učenicima odgojno-obrazovni radnici školske ustanove </a:t>
            </a:r>
            <a:r>
              <a:rPr lang="hr-HR" b="1" dirty="0" smtClean="0"/>
              <a:t>obvezni </a:t>
            </a:r>
            <a:r>
              <a:rPr lang="hr-HR" dirty="0" smtClean="0"/>
              <a:t>su pažljivo postupati, poštujući učenikovo dostojanstvo, privatnost i pružajući potporu svim sudionicima,</a:t>
            </a:r>
          </a:p>
          <a:p>
            <a:pPr>
              <a:buNone/>
            </a:pPr>
            <a:r>
              <a:rPr lang="hr-HR" dirty="0" smtClean="0"/>
              <a:t>h) ako je riječ o učeniku s teškoćama, odgojno-obrazovni radnici </a:t>
            </a:r>
            <a:r>
              <a:rPr lang="hr-HR" b="1" dirty="0" smtClean="0"/>
              <a:t>obvezni su poštovati sve posebnosti</a:t>
            </a:r>
            <a:r>
              <a:rPr lang="hr-HR" dirty="0" smtClean="0"/>
              <a:t> vezane uz te teškoće.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 smtClean="0">
                <a:latin typeface="Comic Sans MS" pitchFamily="66" charset="0"/>
              </a:rPr>
              <a:t>Članak 11.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(1) Stručni suradnik ili drugi </a:t>
            </a:r>
            <a:r>
              <a:rPr lang="hr-HR" b="1" dirty="0" smtClean="0"/>
              <a:t>odgojno-obrazovni radnik kojeg zaduži ravnatelj dužan je ispuniti obrazac za prijavu nasilnog postupanja</a:t>
            </a:r>
            <a:r>
              <a:rPr lang="hr-HR" dirty="0" smtClean="0"/>
              <a:t> u odgojno-obrazovnim ustanovama osim u slučaju sukoba vršnjaka.</a:t>
            </a:r>
          </a:p>
          <a:p>
            <a:r>
              <a:rPr lang="hr-HR" dirty="0" smtClean="0"/>
              <a:t>(2) Vršnjačkim sukobom iz stavka 1. ovoga članka smatra se sukob u kojem ne postoje elementi navedeni za nasilništvo; djeca ne inzistiraju da mora biti po njihovu; mogu dati razloge zašto su u sukobu; ispričati se ili prihvatiti rješenje da nitko nije pobijedio; slobodno pregovarati da bi zadovoljili svoje potrebe; mogu promijeniti temu i otići iz situacije.</a:t>
            </a:r>
          </a:p>
          <a:p>
            <a:r>
              <a:rPr lang="hr-HR" dirty="0" smtClean="0"/>
              <a:t>(3) </a:t>
            </a:r>
            <a:r>
              <a:rPr lang="hr-HR" b="1" dirty="0" smtClean="0"/>
              <a:t>Obrazac iz stavka 1. ovoga članka dostupan je na mrežnim stranicama ministarstva nadležnog za obrazovanje.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Pomoć učenicima počiniteljima i žrtvama nasilja, članak 12.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/>
              <a:t>Razrednici su dužni </a:t>
            </a:r>
            <a:r>
              <a:rPr lang="hr-HR" dirty="0" smtClean="0"/>
              <a:t>odmah obavijestiti roditelje obje strane</a:t>
            </a:r>
          </a:p>
          <a:p>
            <a:r>
              <a:rPr lang="hr-HR" dirty="0" smtClean="0"/>
              <a:t>Osigurati stručnu pomoć </a:t>
            </a:r>
            <a:r>
              <a:rPr lang="hr-HR" b="1" dirty="0" smtClean="0"/>
              <a:t>žrtvi i počinitelju nasilja</a:t>
            </a:r>
          </a:p>
          <a:p>
            <a:r>
              <a:rPr lang="hr-HR" dirty="0" smtClean="0"/>
              <a:t>upozoriti učenika koji je počinio nasilje na neprihvatljivost i štetnost takvog ponašanja te ga savjetovati i poticati na promjenu takvoga ponašanja;</a:t>
            </a:r>
          </a:p>
          <a:p>
            <a:r>
              <a:rPr lang="hr-HR" dirty="0" smtClean="0"/>
              <a:t>– </a:t>
            </a:r>
            <a:r>
              <a:rPr lang="hr-HR" b="1" dirty="0" smtClean="0"/>
              <a:t>Ključno</a:t>
            </a:r>
            <a:r>
              <a:rPr lang="hr-HR" dirty="0" smtClean="0"/>
              <a:t>: obratiti posebnu pozornost upućuje li izjava učenika koji je počinitelj nasilja </a:t>
            </a:r>
            <a:r>
              <a:rPr lang="hr-HR" b="1" dirty="0" smtClean="0"/>
              <a:t>na sumnju da je on žrtva</a:t>
            </a:r>
            <a:r>
              <a:rPr lang="hr-HR" dirty="0" smtClean="0"/>
              <a:t> zanemarivanja, odgojne zapuštenosti ili zlostavljanja u svojoj obitelji ili izvan nje te o tome obavijestiti ravnatelja koji onda obavještava Centar za socijalnu skrb i po potrebi policiju</a:t>
            </a:r>
            <a:endParaRPr lang="hr-H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Algerian" pitchFamily="82" charset="0"/>
              </a:rPr>
              <a:t>Članak 13.</a:t>
            </a:r>
          </a:p>
          <a:p>
            <a:r>
              <a:rPr lang="hr-HR" dirty="0" smtClean="0"/>
              <a:t>(1) U slučaju vršnjačkog nasilja odgojno-obrazovni radnici </a:t>
            </a:r>
            <a:r>
              <a:rPr lang="hr-HR" b="1" dirty="0" smtClean="0"/>
              <a:t>obvezni su organizirati razgovore</a:t>
            </a:r>
            <a:r>
              <a:rPr lang="hr-HR" dirty="0" smtClean="0"/>
              <a:t>, </a:t>
            </a:r>
            <a:r>
              <a:rPr lang="hr-HR" b="1" dirty="0" smtClean="0"/>
              <a:t>radionice ili savjetovanja</a:t>
            </a:r>
            <a:r>
              <a:rPr lang="hr-HR" dirty="0" smtClean="0"/>
              <a:t> za učenike s </a:t>
            </a:r>
            <a:r>
              <a:rPr lang="hr-HR" b="1" dirty="0" smtClean="0"/>
              <a:t>ciljem</a:t>
            </a:r>
            <a:r>
              <a:rPr lang="hr-HR" dirty="0" smtClean="0"/>
              <a:t> pomirenja učenika, stvaranja prijateljskog okruženja, razvoja tolerancije, poštovanja različitosti te primjene nenasilne komunikacije.</a:t>
            </a:r>
          </a:p>
          <a:p>
            <a:r>
              <a:rPr lang="hr-HR" dirty="0" smtClean="0"/>
              <a:t>(2) U slučaju povrede prava na zaštitu od diskriminacije odgojno-obrazovni radnici i ravnatelj obvezni su postupati u skladu sa </a:t>
            </a:r>
            <a:r>
              <a:rPr lang="hr-HR" b="1" dirty="0" smtClean="0"/>
              <a:t>Zakonom o suzbijanju diskriminacije.</a:t>
            </a:r>
          </a:p>
          <a:p>
            <a:r>
              <a:rPr lang="hr-HR" dirty="0" smtClean="0">
                <a:latin typeface="Algerian" pitchFamily="82" charset="0"/>
              </a:rPr>
              <a:t>Članak 14.</a:t>
            </a:r>
          </a:p>
          <a:p>
            <a:r>
              <a:rPr lang="hr-HR" dirty="0" smtClean="0"/>
              <a:t>O svim poduzetim aktivnostima i mjerama te svojim opažanjima odgojno-obrazovni radnici obvezni su </a:t>
            </a:r>
            <a:r>
              <a:rPr lang="hr-HR" b="1" dirty="0" smtClean="0"/>
              <a:t>voditi službene bilješke koje će u pisanom obliku predati ravnatelju, a na zahtjev dostaviti drugim nadležnim tijelima.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 U </a:t>
            </a:r>
            <a:r>
              <a:rPr lang="hr-HR" sz="3200" b="1" dirty="0" smtClean="0"/>
              <a:t>slučaju ponovljenog nasilnog postupanja</a:t>
            </a:r>
            <a:r>
              <a:rPr lang="hr-HR" sz="3200" dirty="0" smtClean="0"/>
              <a:t> učenika školska ustanova </a:t>
            </a:r>
            <a:r>
              <a:rPr lang="hr-HR" sz="3200" u="sng" dirty="0" smtClean="0">
                <a:solidFill>
                  <a:srgbClr val="FF0000"/>
                </a:solidFill>
              </a:rPr>
              <a:t>obvezna je bez odgode</a:t>
            </a:r>
            <a:r>
              <a:rPr lang="hr-HR" sz="3200" dirty="0" smtClean="0"/>
              <a:t>, u suradnji s liječnikom školske medicine i centrom uputiti učenika koji je počinio nasilje na </a:t>
            </a:r>
            <a:r>
              <a:rPr lang="hr-HR" sz="3200" b="1" dirty="0" smtClean="0">
                <a:solidFill>
                  <a:srgbClr val="FF0000"/>
                </a:solidFill>
              </a:rPr>
              <a:t>postupak procjene rizičnosti ponašanja, mentalnog i fizičkog zdravlja te obiteljskih prilika</a:t>
            </a:r>
            <a:r>
              <a:rPr lang="hr-HR" sz="3200" dirty="0" smtClean="0"/>
              <a:t>. (čl.15)</a:t>
            </a:r>
            <a:endParaRPr lang="hr-HR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20000"/>
          </a:bodyPr>
          <a:lstStyle/>
          <a:p>
            <a:r>
              <a:rPr lang="hr-HR" sz="3200" dirty="0" smtClean="0"/>
              <a:t> čl.20. – </a:t>
            </a:r>
            <a:r>
              <a:rPr lang="hr-HR" sz="3000" dirty="0" smtClean="0"/>
              <a:t>nasilje na Internetu </a:t>
            </a:r>
            <a:r>
              <a:rPr lang="hr-HR" sz="3200" dirty="0" smtClean="0"/>
              <a:t>(uočeni problemi s Facebookom)</a:t>
            </a:r>
          </a:p>
          <a:p>
            <a:r>
              <a:rPr lang="hr-HR" sz="3200" dirty="0" smtClean="0"/>
              <a:t>informirati učenike i roditelje o posljedicama </a:t>
            </a:r>
            <a:r>
              <a:rPr lang="hr-HR" sz="3200" b="1" dirty="0" smtClean="0">
                <a:solidFill>
                  <a:srgbClr val="FF0000"/>
                </a:solidFill>
              </a:rPr>
              <a:t>neprimjerene komunikacije na društvenim mrežama </a:t>
            </a:r>
            <a:r>
              <a:rPr lang="hr-HR" sz="3200" dirty="0" smtClean="0"/>
              <a:t>(vrijeđanje, sramoćenje, kleveta, javni linč, objava fotografija učenika, videozapisa i sl.) te o načinima postupanja školske ustanove vezano uz informacije o nasilju u elektroničkim medijima u skladu s Protokolom o postupanju u slučaju nasilja među djecom i mladima.</a:t>
            </a:r>
          </a:p>
          <a:p>
            <a:endParaRPr lang="hr-HR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 </a:t>
            </a:r>
            <a:r>
              <a:rPr lang="hr-HR" sz="3200" b="1" dirty="0" smtClean="0"/>
              <a:t>Uzimanje predmeta </a:t>
            </a:r>
            <a:r>
              <a:rPr lang="hr-HR" sz="3200" dirty="0" smtClean="0"/>
              <a:t>na satu koje </a:t>
            </a:r>
            <a:r>
              <a:rPr lang="hr-HR" sz="3200" u="sng" dirty="0" smtClean="0"/>
              <a:t>nije odobrio </a:t>
            </a:r>
            <a:r>
              <a:rPr lang="hr-HR" sz="3200" dirty="0" smtClean="0"/>
              <a:t>odgojno – obrazovni radnik:</a:t>
            </a:r>
          </a:p>
          <a:p>
            <a:r>
              <a:rPr lang="hr-HR" sz="3200" dirty="0" smtClean="0"/>
              <a:t>- uzeti potom vratiti na kraju sata, ukoliko su opasni za zdravlje i život učenika (</a:t>
            </a:r>
            <a:r>
              <a:rPr lang="hr-HR" sz="3200" i="1" dirty="0" smtClean="0"/>
              <a:t>npr. petarde</a:t>
            </a:r>
            <a:r>
              <a:rPr lang="hr-HR" sz="3200" dirty="0" smtClean="0"/>
              <a:t>) </a:t>
            </a:r>
            <a:r>
              <a:rPr lang="hr-HR" sz="3200" b="1" dirty="0" smtClean="0"/>
              <a:t>razrednik</a:t>
            </a:r>
            <a:r>
              <a:rPr lang="hr-HR" sz="3200" dirty="0" smtClean="0"/>
              <a:t> (po potrebi stručni suradnik i ravnatelj) obvezan je odmah pozvati roditelja i uručiti mu predmet, u slučaju potrebe pozvati i policiju</a:t>
            </a:r>
            <a:endParaRPr lang="hr-HR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70000" lnSpcReduction="20000"/>
          </a:bodyPr>
          <a:lstStyle/>
          <a:p>
            <a:r>
              <a:rPr lang="hr-HR" sz="3200" b="1" i="1" dirty="0" smtClean="0">
                <a:solidFill>
                  <a:schemeClr val="accent1"/>
                </a:solidFill>
              </a:rPr>
              <a:t> Čl.22. </a:t>
            </a:r>
          </a:p>
          <a:p>
            <a:r>
              <a:rPr lang="hr-HR" sz="3200" dirty="0" smtClean="0"/>
              <a:t>(8) Roditelj učenika </a:t>
            </a:r>
            <a:r>
              <a:rPr lang="hr-HR" sz="3200" b="1" dirty="0" smtClean="0"/>
              <a:t>obvezan je javiti </a:t>
            </a:r>
            <a:r>
              <a:rPr lang="hr-HR" sz="3200" dirty="0" smtClean="0"/>
              <a:t>se na poziv školske ustanove, a ako se roditelj više puta ne odazove pozivu, školska ustanova </a:t>
            </a:r>
            <a:r>
              <a:rPr lang="hr-HR" sz="3200" b="1" dirty="0" smtClean="0"/>
              <a:t>dužna je obavijestiti Ured i nadležni centar socijalne skrbi.</a:t>
            </a:r>
          </a:p>
          <a:p>
            <a:r>
              <a:rPr lang="hr-HR" sz="3200" dirty="0" smtClean="0"/>
              <a:t>(9) Odgojno-obrazovni radnici </a:t>
            </a:r>
            <a:r>
              <a:rPr lang="hr-HR" sz="3200" b="1" dirty="0" smtClean="0"/>
              <a:t>obvezni su izvijestiti roditelja o neprimjerenom ponašanju njegova djeteta, </a:t>
            </a:r>
            <a:r>
              <a:rPr lang="hr-HR" sz="3200" dirty="0" smtClean="0"/>
              <a:t>predložiti mogućnosti rješavanja uočenih problema u školi ili izvan nje te ih izvijestiti o odredbama kućnoga reda i statuta škole vezano uz pravila ponašanja i pedagoške mjere.</a:t>
            </a:r>
          </a:p>
          <a:p>
            <a:r>
              <a:rPr lang="hr-HR" sz="3200" dirty="0" smtClean="0"/>
              <a:t>(10) U slučaju učenikova učestalog kršenja kućnog reda, školska ustanova obavijestit će roditelja učenika, nadležni tim školske medicine i nadležni centar za socijalnu skrb </a:t>
            </a:r>
            <a:r>
              <a:rPr lang="hr-HR" sz="3200" b="1" dirty="0" smtClean="0"/>
              <a:t>te će u dogovoru s nadležnim tijelima osigurati pomoć učeniku i roditelju.</a:t>
            </a:r>
          </a:p>
          <a:p>
            <a:endParaRPr lang="hr-HR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hr-HR" sz="3200" i="1" dirty="0" smtClean="0"/>
              <a:t> </a:t>
            </a:r>
            <a:r>
              <a:rPr lang="hr-HR" sz="3200" b="1" i="1" dirty="0" smtClean="0">
                <a:solidFill>
                  <a:schemeClr val="accent1"/>
                </a:solidFill>
              </a:rPr>
              <a:t>Čl.22. </a:t>
            </a:r>
          </a:p>
          <a:p>
            <a:r>
              <a:rPr lang="hr-HR" sz="3200" dirty="0" smtClean="0"/>
              <a:t>11)</a:t>
            </a:r>
            <a:r>
              <a:rPr lang="hr-HR" sz="2600" dirty="0" smtClean="0"/>
              <a:t>Ako učenici školske ustanove učestalo krše kućni red, </a:t>
            </a:r>
            <a:r>
              <a:rPr lang="hr-HR" sz="2600" b="1" dirty="0" smtClean="0"/>
              <a:t>školska ustanova organizirat će dodatne edukacije učenika i roditelja, </a:t>
            </a:r>
            <a:r>
              <a:rPr lang="hr-HR" sz="2600" dirty="0" smtClean="0"/>
              <a:t>sukladno potrebama na razini razrednog odjela/odgojno-obrazovne skupine ili cijele školske ustanove. </a:t>
            </a:r>
            <a:r>
              <a:rPr lang="hr-HR" sz="2600" b="1" dirty="0" smtClean="0"/>
              <a:t>Edukacije učenika i roditelja mogu se provoditi u suradnji s nadležnim institucijama, udrugama, lokalnom zajednicom.</a:t>
            </a:r>
          </a:p>
          <a:p>
            <a:endParaRPr lang="hr-H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Comic Sans MS" pitchFamily="66" charset="0"/>
              </a:rPr>
              <a:t>Članak br. 2 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Školska ustanova </a:t>
            </a:r>
            <a:r>
              <a:rPr lang="hr-HR" b="1" dirty="0" smtClean="0"/>
              <a:t>obvezna je učeniku </a:t>
            </a:r>
            <a:r>
              <a:rPr lang="hr-HR" dirty="0" smtClean="0"/>
              <a:t>osigurati:</a:t>
            </a:r>
          </a:p>
          <a:p>
            <a:r>
              <a:rPr lang="hr-HR" dirty="0" smtClean="0"/>
              <a:t>– zaštitu prava propisanih Ustavom Republike Hrvatske, konvencijama, zakonima, provedbenim propisima,</a:t>
            </a:r>
          </a:p>
          <a:p>
            <a:r>
              <a:rPr lang="hr-HR" dirty="0" smtClean="0"/>
              <a:t>te provedbu programa kojima se promiče zaštita njihovih prava, sigurnost i zdravlje.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hr-HR" sz="3200" i="1" dirty="0" smtClean="0"/>
              <a:t> </a:t>
            </a:r>
            <a:r>
              <a:rPr lang="hr-HR" sz="3200" i="1" u="sng" dirty="0" smtClean="0">
                <a:solidFill>
                  <a:schemeClr val="accent1"/>
                </a:solidFill>
              </a:rPr>
              <a:t>Čl.22. </a:t>
            </a:r>
          </a:p>
          <a:p>
            <a:r>
              <a:rPr lang="hr-HR" sz="3200" dirty="0" smtClean="0"/>
              <a:t>12) Učenik ili roditelj učenika ima </a:t>
            </a:r>
            <a:r>
              <a:rPr lang="hr-HR" sz="3200" b="1" dirty="0" smtClean="0"/>
              <a:t>pravo prijaviti razredniku, stručnom suradniku ili ravnatelju</a:t>
            </a:r>
            <a:r>
              <a:rPr lang="hr-HR" sz="3200" dirty="0" smtClean="0"/>
              <a:t> svako neprimjereno, neprofesionalno i neetično postupanje odgojno-obrazovnoga radnika </a:t>
            </a:r>
          </a:p>
          <a:p>
            <a:pPr>
              <a:buNone/>
            </a:pPr>
            <a:r>
              <a:rPr lang="hr-HR" sz="3200" dirty="0" smtClean="0"/>
              <a:t>(koji će se također evidentirati)</a:t>
            </a:r>
          </a:p>
          <a:p>
            <a:pPr>
              <a:buNone/>
            </a:pPr>
            <a:endParaRPr lang="hr-HR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10000"/>
          </a:bodyPr>
          <a:lstStyle/>
          <a:p>
            <a:r>
              <a:rPr lang="hr-HR" sz="3200" i="1" dirty="0" smtClean="0"/>
              <a:t>Čl.23.,24 . </a:t>
            </a:r>
            <a:r>
              <a:rPr lang="hr-HR" sz="2800" i="1" dirty="0" smtClean="0"/>
              <a:t>Školski preventivni programi</a:t>
            </a:r>
            <a:endParaRPr lang="hr-HR" sz="3200" i="1" dirty="0" smtClean="0"/>
          </a:p>
          <a:p>
            <a:r>
              <a:rPr lang="hr-HR" sz="2800" i="1" dirty="0" smtClean="0"/>
              <a:t>Osim RN,SR, projekata, stručnih predavanja i dr. aktivnosti potrebno je:</a:t>
            </a:r>
          </a:p>
          <a:p>
            <a:r>
              <a:rPr lang="hr-HR" sz="2800" i="1" dirty="0" smtClean="0"/>
              <a:t>- provoditi i na </a:t>
            </a:r>
            <a:r>
              <a:rPr lang="hr-HR" sz="2800" b="1" i="1" dirty="0" smtClean="0"/>
              <a:t>roditeljskim sastancima </a:t>
            </a:r>
            <a:r>
              <a:rPr lang="hr-HR" sz="2800" i="1" dirty="0" smtClean="0"/>
              <a:t>najmanje jedanput godišnje</a:t>
            </a:r>
          </a:p>
          <a:p>
            <a:r>
              <a:rPr lang="hr-HR" sz="2800" b="1" i="1" dirty="0" smtClean="0"/>
              <a:t>Stručni suradnici </a:t>
            </a:r>
            <a:r>
              <a:rPr lang="hr-HR" sz="2800" i="1" dirty="0" smtClean="0"/>
              <a:t>obvezni su provesti evaluaciju provedbe preventivnih programa</a:t>
            </a:r>
          </a:p>
          <a:p>
            <a:r>
              <a:rPr lang="hr-HR" sz="2800" i="1" dirty="0" smtClean="0"/>
              <a:t>Ravnatelj je obvezan najmanje dva puta tijekom školske godine izvijestiti </a:t>
            </a:r>
            <a:r>
              <a:rPr lang="hr-HR" sz="2800" b="1" i="1" dirty="0" smtClean="0"/>
              <a:t>sva tijela škole </a:t>
            </a:r>
            <a:r>
              <a:rPr lang="hr-HR" sz="2800" i="1" dirty="0" smtClean="0"/>
              <a:t>o stanju sigurnosti, provođenje ŠPP, te mjerama koje su poduzete za zaštitu prava učenika</a:t>
            </a:r>
          </a:p>
          <a:p>
            <a:r>
              <a:rPr lang="hr-HR" sz="2800" i="1" dirty="0" smtClean="0"/>
              <a:t>jednom u dvije godine – </a:t>
            </a:r>
            <a:r>
              <a:rPr lang="hr-HR" sz="2800" b="1" i="1" dirty="0" smtClean="0"/>
              <a:t>edukacija pružanja prve pomoći za pružanje pomoći učenika</a:t>
            </a:r>
          </a:p>
          <a:p>
            <a:endParaRPr lang="hr-HR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70000" lnSpcReduction="20000"/>
          </a:bodyPr>
          <a:lstStyle/>
          <a:p>
            <a:r>
              <a:rPr lang="hr-HR" sz="3200" dirty="0" smtClean="0"/>
              <a:t>Obrazac za evidenciju o nasilju 2013. godine nalazi se u sustavu webObrasci dostupnom na adresi </a:t>
            </a:r>
            <a:r>
              <a:rPr lang="hr-HR" sz="3200" dirty="0" smtClean="0">
                <a:hlinkClick r:id="rId2"/>
              </a:rPr>
              <a:t>https://app.mzos.hr/obrasci/</a:t>
            </a:r>
            <a:endParaRPr lang="hr-HR" sz="3200" dirty="0" smtClean="0"/>
          </a:p>
          <a:p>
            <a:r>
              <a:rPr lang="hr-HR" sz="3200" dirty="0" smtClean="0"/>
              <a:t>Za popunjavanje Obrasca potrebno je prijaviti se u sustav s pomoću AAI korisničkih podataka (link na "AAI Prijava" u gornjem desnom kutu). </a:t>
            </a:r>
          </a:p>
          <a:p>
            <a:r>
              <a:rPr lang="hr-HR" sz="3200" dirty="0" smtClean="0"/>
              <a:t>Nakon prijave s pomoću AAI korisničkih podataka, Obrazac će biti dostupan samo onim korisnicima koji su djelatnici škole i u svojim AAI korisničkim podacima imaju oznaku "djelatnik".</a:t>
            </a:r>
          </a:p>
          <a:p>
            <a:r>
              <a:rPr lang="hr-HR" sz="3200" dirty="0" smtClean="0"/>
              <a:t>Završeni Obrazac (s mjestom za potpis i pečat te bez oznake </a:t>
            </a:r>
            <a:r>
              <a:rPr lang="hr-HR" sz="3200" b="1" dirty="0" smtClean="0"/>
              <a:t>RADNA VERZIJA</a:t>
            </a:r>
            <a:r>
              <a:rPr lang="hr-HR" sz="3200" dirty="0" smtClean="0"/>
              <a:t>) smatra se ispravnim samo ako je i ispisan, ako ga je potpisao ravnatelj odgojno-obrazovne ustanove te ako je ovjeren pečatom i poslan poštom u MINISTARSTVO ZNANOSTI, OBRAZOVANJA I SPORTA, UPRAVI ZA ODGOJ I OBRAZOVANJE, SEKTORU ZA ZAJEDNIČKE POSLOVE.</a:t>
            </a:r>
          </a:p>
          <a:p>
            <a:endParaRPr lang="hr-HR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Vam na pozornosti...</a:t>
            </a:r>
            <a:endParaRPr lang="hr-HR" dirty="0"/>
          </a:p>
        </p:txBody>
      </p:sp>
      <p:pic>
        <p:nvPicPr>
          <p:cNvPr id="7" name="Picture 5" descr="Hval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2060848"/>
            <a:ext cx="3657600" cy="3456384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Comic Sans MS" pitchFamily="66" charset="0"/>
              </a:rPr>
              <a:t>Članak  br. 3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(4) Školska ustanova </a:t>
            </a:r>
            <a:r>
              <a:rPr lang="hr-HR" b="1" dirty="0" smtClean="0"/>
              <a:t>obvezna </a:t>
            </a:r>
            <a:r>
              <a:rPr lang="hr-HR" dirty="0" smtClean="0"/>
              <a:t>je implementirati postojeće preventivne i intervencijske programe te prema potrebama razvijati nove uz </a:t>
            </a:r>
            <a:r>
              <a:rPr lang="hr-HR" b="1" i="1" dirty="0" smtClean="0"/>
              <a:t>odgovarajući model njihova praćenja i vrednovanja.</a:t>
            </a:r>
          </a:p>
          <a:p>
            <a:r>
              <a:rPr lang="hr-HR" dirty="0" smtClean="0"/>
              <a:t>(5) Informativni popis propisa kojima su uređena prava učenika i popis vrsta i oblika nasilja te njihov pojmovnik objavljuje se na mrežnim stranicama ministarstva nadležnog za obrazovanje.</a:t>
            </a:r>
          </a:p>
          <a:p>
            <a:r>
              <a:rPr lang="hr-HR" dirty="0" smtClean="0"/>
              <a:t>(6) Odgojno-obrazovni radnici školske ustanove </a:t>
            </a:r>
            <a:r>
              <a:rPr lang="hr-HR" b="1" dirty="0" smtClean="0"/>
              <a:t>obvezni su se upoznati s odredbama propisa </a:t>
            </a:r>
            <a:r>
              <a:rPr lang="hr-HR" dirty="0" smtClean="0"/>
              <a:t>vezanih uz prava djece iz stavka 5. ovoga članka.</a:t>
            </a:r>
          </a:p>
          <a:p>
            <a:r>
              <a:rPr lang="hr-HR" dirty="0" smtClean="0"/>
              <a:t>(7) Ravnatelj je dužan upoznati odgojno-obrazovne radnike s propisima iz stavka 5. ovoga članka.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Comic Sans MS" pitchFamily="66" charset="0"/>
              </a:rPr>
              <a:t>Bilo koji oblik nasilja dužan je prijaviti </a:t>
            </a:r>
            <a:r>
              <a:rPr lang="hr-HR" i="1" u="sng" dirty="0" smtClean="0">
                <a:latin typeface="Comic Sans MS" pitchFamily="66" charset="0"/>
              </a:rPr>
              <a:t>svaki radnik </a:t>
            </a:r>
            <a:r>
              <a:rPr lang="hr-HR" i="1" dirty="0" smtClean="0">
                <a:latin typeface="Comic Sans MS" pitchFamily="66" charset="0"/>
              </a:rPr>
              <a:t>u školi!  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 slučaju bilo koje povrede prava učenika, svaki radnik školske ustanove dužan je o tome obavijestiti:</a:t>
            </a:r>
          </a:p>
          <a:p>
            <a:r>
              <a:rPr lang="hr-HR" dirty="0" smtClean="0"/>
              <a:t>1. razrednika ili stručne suradnike koji će o događaju i poduzetim mjerama izvjestiti ravnatelja </a:t>
            </a:r>
          </a:p>
          <a:p>
            <a:r>
              <a:rPr lang="hr-HR" dirty="0" smtClean="0"/>
              <a:t>2. ravnatelj </a:t>
            </a:r>
            <a:r>
              <a:rPr lang="hr-HR" b="1" dirty="0" smtClean="0"/>
              <a:t>imenuje</a:t>
            </a:r>
            <a:r>
              <a:rPr lang="hr-HR" dirty="0" smtClean="0"/>
              <a:t> odgojno – obrazovnog radnika ( </a:t>
            </a:r>
            <a:r>
              <a:rPr lang="hr-HR" b="1" dirty="0" smtClean="0"/>
              <a:t>jednog ili više njih; posebno za područnu školu)</a:t>
            </a:r>
            <a:r>
              <a:rPr lang="hr-HR" dirty="0" smtClean="0"/>
              <a:t> za postupanje u slučaju povrede prava učenika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>
                <a:latin typeface="Comic Sans MS" pitchFamily="66" charset="0"/>
              </a:rPr>
              <a:t>Učenicima smo dužni osigurati </a:t>
            </a:r>
            <a:r>
              <a:rPr lang="hr-HR" b="1" i="1" dirty="0" smtClean="0">
                <a:latin typeface="Comic Sans MS" pitchFamily="66" charset="0"/>
              </a:rPr>
              <a:t>zaštitu u slučajevima povrede prava na:</a:t>
            </a:r>
            <a:endParaRPr lang="hr-HR" b="1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obaviještenost,</a:t>
            </a:r>
          </a:p>
          <a:p>
            <a:r>
              <a:rPr lang="hr-HR" dirty="0" smtClean="0"/>
              <a:t>savjet i pomoć u rješavanju problema,</a:t>
            </a:r>
          </a:p>
          <a:p>
            <a:r>
              <a:rPr lang="hr-HR" dirty="0" smtClean="0"/>
              <a:t>poštivanje njegovog mišljenja,</a:t>
            </a:r>
          </a:p>
          <a:p>
            <a:r>
              <a:rPr lang="hr-HR" dirty="0" smtClean="0"/>
              <a:t>pomoć drugih učenika,</a:t>
            </a:r>
          </a:p>
          <a:p>
            <a:r>
              <a:rPr lang="hr-HR" dirty="0" smtClean="0"/>
              <a:t>pritužbu koju može predati učiteljima, ravnatelju i školskom odboru</a:t>
            </a:r>
          </a:p>
          <a:p>
            <a:r>
              <a:rPr lang="hr-HR" dirty="0" smtClean="0"/>
              <a:t>sudjelovanje u radu Vijeća učenika</a:t>
            </a:r>
          </a:p>
          <a:p>
            <a:r>
              <a:rPr lang="hr-HR" dirty="0" smtClean="0"/>
              <a:t>predlaganje poboljšanja odgojno – obrazovnog procesa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Comic Sans MS" pitchFamily="66" charset="0"/>
              </a:rPr>
              <a:t>Ključno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 slučajevima sumnje da je došlo do tjelesnog i emocionalnog nasilja, spolne zlouporabe, zanemarivanja, nesavjesnog postupanja, zlostavljanja ili izrabljivanja učenika (u daljnjem tekstu: nasilno postupanje) </a:t>
            </a:r>
            <a:r>
              <a:rPr lang="hr-HR" b="1" dirty="0" smtClean="0"/>
              <a:t>odgojno-obrazovni radnici, a po potrebi i suradnici</a:t>
            </a:r>
            <a:r>
              <a:rPr lang="hr-HR" dirty="0" smtClean="0"/>
              <a:t> u odgojno-obrazovnom i nastavnom radu te ravnatelj u suradnji s nadležnim institucijama i tijelima </a:t>
            </a:r>
            <a:r>
              <a:rPr lang="hr-HR" b="1" dirty="0" smtClean="0"/>
              <a:t>obvezni su pokrenuti postupak radi zaštite prava učenika postupajući u skladu s Protokolom o postupanju u slučaju nasilja među djecom i mladima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>
                <a:latin typeface="Comic Sans MS" pitchFamily="66" charset="0"/>
              </a:rPr>
              <a:t>Nužno je o pravima i načinu postupanja u slučaju povrede prava informirati.......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b="1" dirty="0" smtClean="0"/>
              <a:t>Učenike</a:t>
            </a:r>
            <a:r>
              <a:rPr lang="hr-HR" dirty="0" smtClean="0"/>
              <a:t> - na satima razrednika (npr. kroz građanski odgoj)</a:t>
            </a:r>
          </a:p>
          <a:p>
            <a:r>
              <a:rPr lang="hr-HR" b="1" dirty="0" smtClean="0"/>
              <a:t>Roditelje</a:t>
            </a:r>
            <a:r>
              <a:rPr lang="hr-HR" dirty="0" smtClean="0"/>
              <a:t> - na roditeljskim sastancima</a:t>
            </a:r>
          </a:p>
          <a:p>
            <a:pPr>
              <a:buNone/>
            </a:pPr>
            <a:r>
              <a:rPr lang="hr-HR" dirty="0" smtClean="0"/>
              <a:t>                                </a:t>
            </a:r>
          </a:p>
          <a:p>
            <a:pPr>
              <a:buNone/>
            </a:pPr>
            <a:r>
              <a:rPr lang="hr-HR" dirty="0" smtClean="0"/>
              <a:t>                              </a:t>
            </a:r>
            <a:r>
              <a:rPr lang="hr-HR" dirty="0" smtClean="0">
                <a:latin typeface="Algerian" pitchFamily="82" charset="0"/>
              </a:rPr>
              <a:t>..........jer..........</a:t>
            </a:r>
          </a:p>
          <a:p>
            <a:endParaRPr lang="hr-HR" dirty="0" smtClean="0"/>
          </a:p>
          <a:p>
            <a:r>
              <a:rPr lang="hr-HR" dirty="0" smtClean="0"/>
              <a:t>Učenik </a:t>
            </a:r>
            <a:r>
              <a:rPr lang="hr-HR" b="1" dirty="0" smtClean="0"/>
              <a:t>ima pravo </a:t>
            </a:r>
            <a:r>
              <a:rPr lang="hr-HR" dirty="0" smtClean="0"/>
              <a:t>prijaviti razredniku, stručnom suradniku ili ravnatelju </a:t>
            </a:r>
            <a:r>
              <a:rPr lang="hr-HR" b="1" dirty="0" smtClean="0"/>
              <a:t>svaku</a:t>
            </a:r>
            <a:r>
              <a:rPr lang="hr-HR" dirty="0" smtClean="0"/>
              <a:t> povredu svog prava, kao i uočenu </a:t>
            </a:r>
            <a:r>
              <a:rPr lang="hr-HR" b="1" dirty="0" smtClean="0"/>
              <a:t>povredu prava drugih </a:t>
            </a:r>
            <a:r>
              <a:rPr lang="hr-HR" dirty="0" smtClean="0"/>
              <a:t>učenika u školskoj ustanovi.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>
                <a:latin typeface="Comic Sans MS" pitchFamily="66" charset="0"/>
              </a:rPr>
              <a:t>U slučaju povrede prava čl. 5, stavka 2:</a:t>
            </a:r>
            <a:br>
              <a:rPr lang="hr-HR" i="1" dirty="0" smtClean="0">
                <a:latin typeface="Comic Sans MS" pitchFamily="66" charset="0"/>
              </a:rPr>
            </a:br>
            <a:r>
              <a:rPr lang="hr-HR" i="1" dirty="0" smtClean="0">
                <a:latin typeface="Comic Sans MS" pitchFamily="66" charset="0"/>
              </a:rPr>
              <a:t>školska ustanova </a:t>
            </a:r>
            <a:r>
              <a:rPr lang="hr-HR" b="1" i="1" dirty="0" smtClean="0">
                <a:latin typeface="Comic Sans MS" pitchFamily="66" charset="0"/>
              </a:rPr>
              <a:t>dužna je obavijestiti</a:t>
            </a:r>
            <a:r>
              <a:rPr lang="hr-HR" i="1" dirty="0" smtClean="0">
                <a:latin typeface="Comic Sans MS" pitchFamily="66" charset="0"/>
              </a:rPr>
              <a:t>: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Ured državne uprave nadležan za poslove obrazovanja odnosno Gradski ured za obrazovanje, kulturu i šport </a:t>
            </a:r>
          </a:p>
          <a:p>
            <a:r>
              <a:rPr lang="hr-HR" dirty="0" smtClean="0"/>
              <a:t>Zavod za javno zdravstvo </a:t>
            </a:r>
          </a:p>
          <a:p>
            <a:r>
              <a:rPr lang="hr-HR" dirty="0" smtClean="0"/>
              <a:t>nadležni centar za socijalnu skrb, </a:t>
            </a:r>
          </a:p>
          <a:p>
            <a:r>
              <a:rPr lang="hr-HR" dirty="0" smtClean="0"/>
              <a:t>tim školske medicine, </a:t>
            </a:r>
          </a:p>
          <a:p>
            <a:r>
              <a:rPr lang="hr-HR" dirty="0" smtClean="0"/>
              <a:t>nadležnu policijsku postaju i </a:t>
            </a:r>
          </a:p>
          <a:p>
            <a:r>
              <a:rPr lang="hr-HR" dirty="0" smtClean="0"/>
              <a:t>ministarstvo nadležno za poslove obrazovanja.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i="1" dirty="0" smtClean="0">
                <a:latin typeface="Comic Sans MS" pitchFamily="66" charset="0"/>
              </a:rPr>
              <a:t>...U SLUČAJU NASILJA....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slučaju nasilnog postupanja prema učeniku, radnici školske ustanove obvezni su odmah poduzeti mjere </a:t>
            </a:r>
            <a:r>
              <a:rPr lang="hr-HR" b="1" dirty="0" smtClean="0"/>
              <a:t>s ciljem zaustavljanja nasilnog postupanja</a:t>
            </a:r>
            <a:r>
              <a:rPr lang="hr-HR" dirty="0" smtClean="0"/>
              <a:t>, pružiti pomoć u skladu sa svojim kompetencijama te u </a:t>
            </a:r>
            <a:r>
              <a:rPr lang="hr-HR" b="1" dirty="0" smtClean="0"/>
              <a:t>slučaju potrebe pozvati i djelatnika policije (nasilje ili bilo koji oblik nasilja se ne smije događati u učionici uz prisutnost nastavnika)</a:t>
            </a:r>
          </a:p>
          <a:p>
            <a:r>
              <a:rPr lang="hr-HR" dirty="0" smtClean="0"/>
              <a:t>Ako je učenik ozlijeđen u mjeri koja zahtijeva liječničku pomoć, osobito hitnu medicinsku pomoć, odgojno-obrazovni radnik ili ravnatelj obvezan je </a:t>
            </a:r>
            <a:r>
              <a:rPr lang="hr-HR" b="1" dirty="0" smtClean="0"/>
              <a:t>odmah zatražiti pomoć liječnika</a:t>
            </a:r>
            <a:r>
              <a:rPr lang="hr-HR" dirty="0" smtClean="0"/>
              <a:t>, odnosno hitne medicinske službe te postupiti po njegovoj/njihovoj preporuci.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334</TotalTime>
  <Words>1633</Words>
  <Application>Microsoft Office PowerPoint</Application>
  <PresentationFormat>Prikaz na zaslonu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Oriel</vt:lpstr>
      <vt:lpstr>Pravilnik o načinu postupanja odgojno – obrazovnih radnika školskih ustanova u poduzimanju mjera zaštite prava učenika te prijave svakog kršenja tih prava nadležnim tijelima  Zagreb, 18.listopada 2013.</vt:lpstr>
      <vt:lpstr>Članak br. 2 </vt:lpstr>
      <vt:lpstr>Članak  br. 3</vt:lpstr>
      <vt:lpstr>Bilo koji oblik nasilja dužan je prijaviti svaki radnik u školi!  </vt:lpstr>
      <vt:lpstr>Učenicima smo dužni osigurati zaštitu u slučajevima povrede prava na:</vt:lpstr>
      <vt:lpstr>Ključno</vt:lpstr>
      <vt:lpstr>Nužno je o pravima i načinu postupanja u slučaju povrede prava informirati.......</vt:lpstr>
      <vt:lpstr>U slučaju povrede prava čl. 5, stavka 2: školska ustanova dužna je obavijestiti:</vt:lpstr>
      <vt:lpstr>...U SLUČAJU NASILJA....</vt:lpstr>
      <vt:lpstr>...U SLUČAJU NASILJA ili povrede prava....</vt:lpstr>
      <vt:lpstr>bitno</vt:lpstr>
      <vt:lpstr>Članak 11.</vt:lpstr>
      <vt:lpstr>Pomoć učenicima počiniteljima i žrtvama nasilja, članak 12.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Hvala Vam na pozornosti...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zdravstvenog    odgoja</dc:title>
  <dc:creator>pedagog</dc:creator>
  <cp:lastModifiedBy>-</cp:lastModifiedBy>
  <cp:revision>12</cp:revision>
  <dcterms:created xsi:type="dcterms:W3CDTF">2013-02-27T10:00:45Z</dcterms:created>
  <dcterms:modified xsi:type="dcterms:W3CDTF">2013-11-27T12:18:20Z</dcterms:modified>
</cp:coreProperties>
</file>